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75"/>
  </p:notesMasterIdLst>
  <p:sldIdLst>
    <p:sldId id="256" r:id="rId2"/>
    <p:sldId id="259" r:id="rId3"/>
    <p:sldId id="268" r:id="rId4"/>
    <p:sldId id="266" r:id="rId5"/>
    <p:sldId id="269" r:id="rId6"/>
    <p:sldId id="263" r:id="rId7"/>
    <p:sldId id="260" r:id="rId8"/>
    <p:sldId id="264" r:id="rId9"/>
    <p:sldId id="261" r:id="rId10"/>
    <p:sldId id="265" r:id="rId11"/>
    <p:sldId id="262" r:id="rId12"/>
    <p:sldId id="267" r:id="rId13"/>
    <p:sldId id="270" r:id="rId14"/>
    <p:sldId id="272" r:id="rId15"/>
    <p:sldId id="273" r:id="rId16"/>
    <p:sldId id="275" r:id="rId17"/>
    <p:sldId id="285" r:id="rId18"/>
    <p:sldId id="276" r:id="rId19"/>
    <p:sldId id="277" r:id="rId20"/>
    <p:sldId id="278" r:id="rId21"/>
    <p:sldId id="279" r:id="rId22"/>
    <p:sldId id="280" r:id="rId23"/>
    <p:sldId id="283" r:id="rId24"/>
    <p:sldId id="281" r:id="rId25"/>
    <p:sldId id="282" r:id="rId26"/>
    <p:sldId id="284" r:id="rId27"/>
    <p:sldId id="311" r:id="rId28"/>
    <p:sldId id="286" r:id="rId29"/>
    <p:sldId id="292" r:id="rId30"/>
    <p:sldId id="293" r:id="rId31"/>
    <p:sldId id="294" r:id="rId32"/>
    <p:sldId id="288" r:id="rId33"/>
    <p:sldId id="287" r:id="rId34"/>
    <p:sldId id="289" r:id="rId35"/>
    <p:sldId id="290" r:id="rId36"/>
    <p:sldId id="291" r:id="rId37"/>
    <p:sldId id="332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24" r:id="rId51"/>
    <p:sldId id="326" r:id="rId52"/>
    <p:sldId id="325" r:id="rId53"/>
    <p:sldId id="328" r:id="rId54"/>
    <p:sldId id="329" r:id="rId55"/>
    <p:sldId id="330" r:id="rId56"/>
    <p:sldId id="331" r:id="rId57"/>
    <p:sldId id="307" r:id="rId58"/>
    <p:sldId id="308" r:id="rId59"/>
    <p:sldId id="312" r:id="rId60"/>
    <p:sldId id="309" r:id="rId61"/>
    <p:sldId id="310" r:id="rId62"/>
    <p:sldId id="320" r:id="rId63"/>
    <p:sldId id="321" r:id="rId64"/>
    <p:sldId id="322" r:id="rId65"/>
    <p:sldId id="323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34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62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931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7A4AD-9F24-49D2-A5EA-9AF886B5E681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E37D0-7A1E-41BA-896B-9F6CFFBB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8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986" y="0"/>
            <a:ext cx="8736013" cy="1138363"/>
          </a:xfrm>
          <a:effectLst/>
        </p:spPr>
        <p:txBody>
          <a:bodyPr/>
          <a:lstStyle>
            <a:lvl1pPr algn="l">
              <a:defRPr sz="4050" b="1" i="0" baseline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114" y="6642556"/>
            <a:ext cx="407773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B989-491E-49A8-9E48-2614FF9BCE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7" y="1359673"/>
            <a:ext cx="8736013" cy="5199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966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54178"/>
            <a:ext cx="7772400" cy="1470025"/>
          </a:xfrm>
          <a:effectLst/>
        </p:spPr>
        <p:txBody>
          <a:bodyPr/>
          <a:lstStyle>
            <a:lvl1pPr algn="ctr">
              <a:defRPr sz="4400" b="1" i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2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661230"/>
            <a:ext cx="7772400" cy="1362075"/>
          </a:xfrm>
        </p:spPr>
        <p:txBody>
          <a:bodyPr anchor="t"/>
          <a:lstStyle>
            <a:lvl1pPr algn="ctr">
              <a:defRPr sz="6000" b="1" i="0" cap="none" baseline="0">
                <a:solidFill>
                  <a:schemeClr val="accent3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Subsection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023303"/>
            <a:ext cx="7772400" cy="502660"/>
          </a:xfrm>
        </p:spPr>
        <p:txBody>
          <a:bodyPr anchor="b"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5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"/>
            <a:ext cx="8686800" cy="1137035"/>
          </a:xfrm>
        </p:spPr>
        <p:txBody>
          <a:bodyPr/>
          <a:lstStyle>
            <a:lvl1pPr>
              <a:defRPr sz="4050" b="1" i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114" y="6558981"/>
            <a:ext cx="40777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FBB93CD-758C-4CC8-81CD-C84F1D2334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5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"/>
            <a:ext cx="8686800" cy="113703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5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653281" y="6558981"/>
            <a:ext cx="40777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3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1127234"/>
          </a:xfrm>
          <a:effectLst/>
        </p:spPr>
        <p:txBody>
          <a:bodyPr>
            <a:noAutofit/>
          </a:bodyPr>
          <a:lstStyle>
            <a:lvl1pPr>
              <a:defRPr sz="4050" b="1" i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4E88145-80A6-2D4F-83FE-ECD8366F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8114" y="6622566"/>
            <a:ext cx="407773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3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8D7B12F-9450-6348-8B6B-1FB5A4E1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8114" y="6622566"/>
            <a:ext cx="407773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4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6CD4EC-306E-B145-93ED-EE00EA7A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8114" y="6622566"/>
            <a:ext cx="407773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2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"/>
            <a:ext cx="8686800" cy="11449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7624"/>
            <a:ext cx="8686800" cy="535385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8B382-B7E7-714D-B849-604A54E5D6BA}"/>
              </a:ext>
            </a:extLst>
          </p:cNvPr>
          <p:cNvSpPr txBox="1"/>
          <p:nvPr/>
        </p:nvSpPr>
        <p:spPr>
          <a:xfrm>
            <a:off x="2" y="6604837"/>
            <a:ext cx="9144001" cy="2734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>
              <a:defRPr/>
            </a:pPr>
            <a:endParaRPr lang="en-US" sz="1013" dirty="0">
              <a:solidFill>
                <a:prstClr val="black"/>
              </a:solidFill>
            </a:endParaRPr>
          </a:p>
        </p:txBody>
      </p:sp>
      <p:pic>
        <p:nvPicPr>
          <p:cNvPr id="10" name="Picture 10" descr="isi.png">
            <a:extLst>
              <a:ext uri="{FF2B5EF4-FFF2-40B4-BE49-F238E27FC236}">
                <a16:creationId xmlns:a16="http://schemas.microsoft.com/office/drawing/2014/main" id="{9D5FA36C-23F2-824F-995D-EADD936BF9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" y="6648403"/>
            <a:ext cx="2149783" cy="18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Formal_Viterbi_GoldOnCard_NoBG.eps">
            <a:extLst>
              <a:ext uri="{FF2B5EF4-FFF2-40B4-BE49-F238E27FC236}">
                <a16:creationId xmlns:a16="http://schemas.microsoft.com/office/drawing/2014/main" id="{5A72FD47-8219-5944-B107-F2D9DD15F46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8158912" y="6663744"/>
            <a:ext cx="952433" cy="15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24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marL="0" marR="0" indent="0" algn="l" defTabSz="3429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600" b="1" i="0" kern="1200">
          <a:solidFill>
            <a:schemeClr val="accent2"/>
          </a:solidFill>
          <a:effectLst/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0" indent="0" algn="l" defTabSz="342900" rtl="0" eaLnBrk="1" latinLnBrk="0" hangingPunct="1">
        <a:lnSpc>
          <a:spcPct val="150000"/>
        </a:lnSpc>
        <a:spcBef>
          <a:spcPct val="20000"/>
        </a:spcBef>
        <a:buFont typeface="Arial"/>
        <a:buNone/>
        <a:defRPr sz="27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8335" indent="0" algn="l" defTabSz="342900" rtl="0" eaLnBrk="1" latinLnBrk="0" hangingPunct="1">
        <a:lnSpc>
          <a:spcPct val="100000"/>
        </a:lnSpc>
        <a:spcBef>
          <a:spcPct val="20000"/>
        </a:spcBef>
        <a:buFont typeface="Arial"/>
        <a:buNone/>
        <a:tabLst/>
        <a:defRPr sz="1500" b="1" i="0" kern="1200">
          <a:solidFill>
            <a:schemeClr val="tx1">
              <a:lumMod val="50000"/>
              <a:lumOff val="50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685800" indent="0" algn="l" defTabSz="342900" rtl="0" eaLnBrk="1" latinLnBrk="0" hangingPunct="1">
        <a:lnSpc>
          <a:spcPct val="100000"/>
        </a:lnSpc>
        <a:spcBef>
          <a:spcPct val="20000"/>
        </a:spcBef>
        <a:buFont typeface="Arial"/>
        <a:buNone/>
        <a:defRPr sz="135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028700" indent="0" algn="l" defTabSz="342900" rtl="0" eaLnBrk="1" latinLnBrk="0" hangingPunct="1">
        <a:lnSpc>
          <a:spcPct val="100000"/>
        </a:lnSpc>
        <a:spcBef>
          <a:spcPct val="20000"/>
        </a:spcBef>
        <a:buFont typeface="Arial"/>
        <a:buNone/>
        <a:defRPr sz="120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1371600" indent="0" algn="l" defTabSz="342900" rtl="0" eaLnBrk="1" latinLnBrk="0" hangingPunct="1">
        <a:lnSpc>
          <a:spcPct val="100000"/>
        </a:lnSpc>
        <a:spcBef>
          <a:spcPct val="20000"/>
        </a:spcBef>
        <a:buFont typeface="Arial"/>
        <a:buNone/>
        <a:defRPr sz="120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mediawiki.org/wiki/Wikibase/API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yc.com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Wikidata:Introduction" TargetMode="External"/><Relationship Id="rId2" Type="http://schemas.openxmlformats.org/officeDocument/2006/relationships/hyperlink" Target="https://www.wikidata.org/wiki/Help:Wikimedia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ools.wmflabs.org/prop-explorer/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ikidata.org/wiki/Wikidata:Database_reports/List_of_properties/al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Special:MyLanguage/Wikidata:Bots" TargetMode="External"/><Relationship Id="rId2" Type="http://schemas.openxmlformats.org/officeDocument/2006/relationships/hyperlink" Target="https://creativecommons.org/publicdomain/zero/1.0/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mappings.dbpedia.org/server/ontology/classes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mediawiki.org/wiki/Wikibase/Indexing/RDF_Dump_Format" TargetMode="Externa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rafana.wikimedia.org/d/000000175/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ata.wikiscan.org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ikidata.wikiscan.org/hours" TargetMode="Externa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Wikidata:Status_update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Wikidata:Development_plan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ctrTitle"/>
          </p:nvPr>
        </p:nvSpPr>
        <p:spPr>
          <a:xfrm>
            <a:off x="685800" y="787400"/>
            <a:ext cx="7772400" cy="2836803"/>
          </a:xfrm>
        </p:spPr>
        <p:txBody>
          <a:bodyPr/>
          <a:lstStyle/>
          <a:p>
            <a:r>
              <a:rPr lang="en-US" dirty="0"/>
              <a:t>Tutorial: Linking, Extending, Exploiting and Enhancing Tabular Data with </a:t>
            </a:r>
            <a:r>
              <a:rPr lang="en-US" dirty="0" err="1"/>
              <a:t>Wikidata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Part 1: Introduction to </a:t>
            </a:r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1371600" y="4292600"/>
            <a:ext cx="6400800" cy="1888066"/>
          </a:xfrm>
        </p:spPr>
        <p:txBody>
          <a:bodyPr>
            <a:normAutofit fontScale="47500" lnSpcReduction="20000"/>
          </a:bodyPr>
          <a:lstStyle/>
          <a:p>
            <a:r>
              <a:rPr lang="en-US" altLang="en-US" dirty="0"/>
              <a:t>Daniel </a:t>
            </a:r>
            <a:r>
              <a:rPr lang="en-US" altLang="en-US" dirty="0" err="1"/>
              <a:t>Garijo</a:t>
            </a:r>
            <a:r>
              <a:rPr lang="en-US" altLang="en-US" dirty="0"/>
              <a:t>, Pedro </a:t>
            </a:r>
            <a:r>
              <a:rPr lang="en-US" altLang="en-US" dirty="0" err="1"/>
              <a:t>Szekely</a:t>
            </a:r>
            <a:endParaRPr lang="en-US" altLang="en-US" dirty="0"/>
          </a:p>
          <a:p>
            <a:r>
              <a:rPr lang="en-US" altLang="en-US" dirty="0"/>
              <a:t>Information Sciences Institute and</a:t>
            </a:r>
            <a:br>
              <a:rPr lang="en-US" altLang="en-US" dirty="0"/>
            </a:br>
            <a:r>
              <a:rPr lang="en-US" altLang="en-US" dirty="0"/>
              <a:t>Department of Computer Science</a:t>
            </a:r>
          </a:p>
          <a:p>
            <a:endParaRPr lang="en-US" altLang="en-US" dirty="0"/>
          </a:p>
          <a:p>
            <a:r>
              <a:rPr lang="en-US" altLang="en-US" dirty="0"/>
              <a:t>@</a:t>
            </a:r>
            <a:r>
              <a:rPr lang="en-US" altLang="en-US" dirty="0" err="1"/>
              <a:t>dgarijov</a:t>
            </a:r>
            <a:r>
              <a:rPr lang="en-US" altLang="en-US" dirty="0"/>
              <a:t>, @</a:t>
            </a:r>
            <a:r>
              <a:rPr lang="en-US" altLang="en-US" dirty="0" err="1"/>
              <a:t>szeke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{dgarijo, </a:t>
            </a:r>
            <a:r>
              <a:rPr lang="en-US" altLang="en-US" dirty="0" err="1"/>
              <a:t>pszekely</a:t>
            </a:r>
            <a:r>
              <a:rPr lang="en-US" altLang="en-US" dirty="0"/>
              <a:t>}@isi.edu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9D3377-514F-394F-8EB9-663189481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8" t="5466" r="15402" b="13673"/>
          <a:stretch/>
        </p:blipFill>
        <p:spPr>
          <a:xfrm>
            <a:off x="122767" y="0"/>
            <a:ext cx="8898467" cy="68611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F4BFC-C6A8-1A42-BDB5-04D1A13A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F9802-2E88-D244-B5B6-DB7C6F263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7" r="13898"/>
          <a:stretch/>
        </p:blipFill>
        <p:spPr>
          <a:xfrm>
            <a:off x="2304086" y="19990"/>
            <a:ext cx="4528514" cy="681802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CE1EE-6F87-154A-8F9B-9FC2F5C5ECDC}"/>
              </a:ext>
            </a:extLst>
          </p:cNvPr>
          <p:cNvSpPr txBox="1"/>
          <p:nvPr/>
        </p:nvSpPr>
        <p:spPr>
          <a:xfrm>
            <a:off x="4517543" y="2967335"/>
            <a:ext cx="2016899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no sports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919BD-229C-BF49-A9A8-FC045BAFCF1B}"/>
              </a:ext>
            </a:extLst>
          </p:cNvPr>
          <p:cNvSpPr txBox="1"/>
          <p:nvPr/>
        </p:nvSpPr>
        <p:spPr>
          <a:xfrm>
            <a:off x="4661476" y="5914680"/>
            <a:ext cx="1795684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no identifiers</a:t>
            </a:r>
          </a:p>
        </p:txBody>
      </p:sp>
    </p:spTree>
    <p:extLst>
      <p:ext uri="{BB962C8B-B14F-4D97-AF65-F5344CB8AC3E}">
        <p14:creationId xmlns:p14="http://schemas.microsoft.com/office/powerpoint/2010/main" val="240400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5E4CC-4D0A-4A49-8707-32440131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7A539-0901-B542-A9CB-D0135A2EA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9" r="13889"/>
          <a:stretch/>
        </p:blipFill>
        <p:spPr>
          <a:xfrm>
            <a:off x="804333" y="0"/>
            <a:ext cx="7535334" cy="6858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2FDA3B-6270-A542-96BB-D229B7026605}"/>
              </a:ext>
            </a:extLst>
          </p:cNvPr>
          <p:cNvSpPr txBox="1"/>
          <p:nvPr/>
        </p:nvSpPr>
        <p:spPr>
          <a:xfrm>
            <a:off x="4555595" y="2849617"/>
            <a:ext cx="178593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rich ontology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75500-CE2A-0C44-88E5-E331DE9A8E92}"/>
              </a:ext>
            </a:extLst>
          </p:cNvPr>
          <p:cNvSpPr txBox="1"/>
          <p:nvPr/>
        </p:nvSpPr>
        <p:spPr>
          <a:xfrm>
            <a:off x="4368114" y="4484684"/>
            <a:ext cx="1973419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bit of commonsense knowledge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42DD5-DF4B-6841-A347-CC4E07B95049}"/>
              </a:ext>
            </a:extLst>
          </p:cNvPr>
          <p:cNvSpPr txBox="1"/>
          <p:nvPr/>
        </p:nvSpPr>
        <p:spPr>
          <a:xfrm>
            <a:off x="6511395" y="5906084"/>
            <a:ext cx="249138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external identifiers</a:t>
            </a:r>
          </a:p>
        </p:txBody>
      </p:sp>
    </p:spTree>
    <p:extLst>
      <p:ext uri="{BB962C8B-B14F-4D97-AF65-F5344CB8AC3E}">
        <p14:creationId xmlns:p14="http://schemas.microsoft.com/office/powerpoint/2010/main" val="293154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275398-4ABF-D347-BD39-65D86B93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5774A-F0C4-C946-B54B-CF033856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5833" cy="6874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C3C06-CBEB-C04E-BC13-3E16A965F2D4}"/>
              </a:ext>
            </a:extLst>
          </p:cNvPr>
          <p:cNvSpPr txBox="1"/>
          <p:nvPr/>
        </p:nvSpPr>
        <p:spPr>
          <a:xfrm>
            <a:off x="4368114" y="2240017"/>
            <a:ext cx="1755609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multi-lingual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6DA9D-1684-4C4C-9B72-3BBAD1E0F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3" r="4145" b="3433"/>
          <a:stretch/>
        </p:blipFill>
        <p:spPr>
          <a:xfrm>
            <a:off x="6270791" y="185"/>
            <a:ext cx="2303160" cy="68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82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A0E3-F95F-D94C-8255-E60DB27D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Wikidata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AB2A4-81CA-3A42-8E7A-CEE8B8EC3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7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19780-284A-1C45-8AEA-0EF5F279C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t="31483" b="25184"/>
          <a:stretch/>
        </p:blipFill>
        <p:spPr>
          <a:xfrm>
            <a:off x="0" y="1233393"/>
            <a:ext cx="9143999" cy="559963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23512D-F0B9-6A48-83A2-5113A40A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Is A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57996-B402-004F-A94E-6A795E8C5617}"/>
              </a:ext>
            </a:extLst>
          </p:cNvPr>
          <p:cNvSpPr txBox="1"/>
          <p:nvPr/>
        </p:nvSpPr>
        <p:spPr>
          <a:xfrm>
            <a:off x="354914" y="1588083"/>
            <a:ext cx="862737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F6C57-D197-6243-ACE1-4D47005C8B00}"/>
              </a:ext>
            </a:extLst>
          </p:cNvPr>
          <p:cNvSpPr txBox="1"/>
          <p:nvPr/>
        </p:nvSpPr>
        <p:spPr>
          <a:xfrm>
            <a:off x="2259913" y="4458282"/>
            <a:ext cx="143180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C2D65-6118-A845-B3AE-40BA675B04E5}"/>
              </a:ext>
            </a:extLst>
          </p:cNvPr>
          <p:cNvSpPr txBox="1"/>
          <p:nvPr/>
        </p:nvSpPr>
        <p:spPr>
          <a:xfrm>
            <a:off x="7560046" y="1233393"/>
            <a:ext cx="974947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6446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Identifier (q-node)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B5EC76-01BD-454F-ACE7-187F0F143F7A}"/>
              </a:ext>
            </a:extLst>
          </p:cNvPr>
          <p:cNvSpPr/>
          <p:nvPr/>
        </p:nvSpPr>
        <p:spPr>
          <a:xfrm>
            <a:off x="4859867" y="1295400"/>
            <a:ext cx="3916177" cy="550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3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Multi-Lingual Labels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B5EC76-01BD-454F-ACE7-187F0F143F7A}"/>
              </a:ext>
            </a:extLst>
          </p:cNvPr>
          <p:cNvSpPr/>
          <p:nvPr/>
        </p:nvSpPr>
        <p:spPr>
          <a:xfrm>
            <a:off x="457200" y="1219200"/>
            <a:ext cx="4402667" cy="550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01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Multi-Lingual Aliases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AA1D0F-75FD-7243-905B-463F653709C6}"/>
              </a:ext>
            </a:extLst>
          </p:cNvPr>
          <p:cNvSpPr/>
          <p:nvPr/>
        </p:nvSpPr>
        <p:spPr>
          <a:xfrm>
            <a:off x="1710267" y="1925545"/>
            <a:ext cx="7065777" cy="550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8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Multi-Lingual Descriptions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0BAD96-B345-E345-AA1C-1BF334BF636B}"/>
              </a:ext>
            </a:extLst>
          </p:cNvPr>
          <p:cNvSpPr/>
          <p:nvPr/>
        </p:nvSpPr>
        <p:spPr>
          <a:xfrm>
            <a:off x="457200" y="1752600"/>
            <a:ext cx="3141133" cy="550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Wikidata (25-30 min)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of the Wikidata project</a:t>
            </a:r>
          </a:p>
          <a:p>
            <a:r>
              <a:rPr lang="en-US" dirty="0"/>
              <a:t>The Wikidata data model</a:t>
            </a:r>
          </a:p>
          <a:p>
            <a:r>
              <a:rPr lang="en-US" dirty="0"/>
              <a:t>Comparison with </a:t>
            </a:r>
            <a:r>
              <a:rPr lang="en-US" dirty="0" err="1"/>
              <a:t>DBpedia</a:t>
            </a:r>
            <a:r>
              <a:rPr lang="en-US" dirty="0"/>
              <a:t>, YAGO and Cyc</a:t>
            </a:r>
          </a:p>
          <a:p>
            <a:r>
              <a:rPr lang="en-US" dirty="0"/>
              <a:t>Interesting statistics about Wikidata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99EE-EBF8-4397-82C0-CC4BEFD605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4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Statements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FB825F-CFF8-8A4F-94E7-451C8AFFBBE7}"/>
              </a:ext>
            </a:extLst>
          </p:cNvPr>
          <p:cNvSpPr/>
          <p:nvPr/>
        </p:nvSpPr>
        <p:spPr>
          <a:xfrm>
            <a:off x="1778000" y="2802467"/>
            <a:ext cx="5494867" cy="40555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67DAB-D70C-1744-89B8-BCE8DB12DA8D}"/>
              </a:ext>
            </a:extLst>
          </p:cNvPr>
          <p:cNvSpPr txBox="1"/>
          <p:nvPr/>
        </p:nvSpPr>
        <p:spPr>
          <a:xfrm>
            <a:off x="5290979" y="2340802"/>
            <a:ext cx="155202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statements</a:t>
            </a:r>
          </a:p>
        </p:txBody>
      </p:sp>
    </p:spTree>
    <p:extLst>
      <p:ext uri="{BB962C8B-B14F-4D97-AF65-F5344CB8AC3E}">
        <p14:creationId xmlns:p14="http://schemas.microsoft.com/office/powerpoint/2010/main" val="399292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Triples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3E4307-4107-8B4A-A37B-BCD9E7D0E22F}"/>
              </a:ext>
            </a:extLst>
          </p:cNvPr>
          <p:cNvSpPr/>
          <p:nvPr/>
        </p:nvSpPr>
        <p:spPr>
          <a:xfrm>
            <a:off x="4859867" y="1295400"/>
            <a:ext cx="3916177" cy="550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69C76-876D-D14D-ACC2-60700D4D4D6E}"/>
              </a:ext>
            </a:extLst>
          </p:cNvPr>
          <p:cNvSpPr/>
          <p:nvPr/>
        </p:nvSpPr>
        <p:spPr>
          <a:xfrm>
            <a:off x="550334" y="2836333"/>
            <a:ext cx="2463799" cy="448734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BB02C-0AFD-7A45-9BE0-854F5AD0D80B}"/>
              </a:ext>
            </a:extLst>
          </p:cNvPr>
          <p:cNvSpPr/>
          <p:nvPr/>
        </p:nvSpPr>
        <p:spPr>
          <a:xfrm>
            <a:off x="3115734" y="2836333"/>
            <a:ext cx="5660309" cy="448734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6DE2E-CBB1-3B42-8515-B0AEE463F96D}"/>
              </a:ext>
            </a:extLst>
          </p:cNvPr>
          <p:cNvSpPr txBox="1"/>
          <p:nvPr/>
        </p:nvSpPr>
        <p:spPr>
          <a:xfrm>
            <a:off x="7619313" y="2351253"/>
            <a:ext cx="838691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9AFC5-B974-3244-A618-AE0CE5D76650}"/>
              </a:ext>
            </a:extLst>
          </p:cNvPr>
          <p:cNvSpPr txBox="1"/>
          <p:nvPr/>
        </p:nvSpPr>
        <p:spPr>
          <a:xfrm>
            <a:off x="7483846" y="827253"/>
            <a:ext cx="107914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37BBC-74CE-BE49-9F3B-53565C04EAFC}"/>
              </a:ext>
            </a:extLst>
          </p:cNvPr>
          <p:cNvSpPr txBox="1"/>
          <p:nvPr/>
        </p:nvSpPr>
        <p:spPr>
          <a:xfrm>
            <a:off x="642779" y="2342786"/>
            <a:ext cx="1215397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2712534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Qualifiers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9A37F-FF0B-374D-BA4E-1B8B514F4176}"/>
              </a:ext>
            </a:extLst>
          </p:cNvPr>
          <p:cNvSpPr/>
          <p:nvPr/>
        </p:nvSpPr>
        <p:spPr>
          <a:xfrm>
            <a:off x="3183467" y="3153834"/>
            <a:ext cx="5592577" cy="698500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71377-6A17-0849-A854-1C4D9901636C}"/>
              </a:ext>
            </a:extLst>
          </p:cNvPr>
          <p:cNvSpPr txBox="1"/>
          <p:nvPr/>
        </p:nvSpPr>
        <p:spPr>
          <a:xfrm>
            <a:off x="3093484" y="3852334"/>
            <a:ext cx="5772542" cy="83099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qualifiers: context with additional information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about the triple subject/property/value</a:t>
            </a:r>
          </a:p>
        </p:txBody>
      </p:sp>
    </p:spTree>
    <p:extLst>
      <p:ext uri="{BB962C8B-B14F-4D97-AF65-F5344CB8AC3E}">
        <p14:creationId xmlns:p14="http://schemas.microsoft.com/office/powerpoint/2010/main" val="353930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Qualifiers = property +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9A37F-FF0B-374D-BA4E-1B8B514F4176}"/>
              </a:ext>
            </a:extLst>
          </p:cNvPr>
          <p:cNvSpPr/>
          <p:nvPr/>
        </p:nvSpPr>
        <p:spPr>
          <a:xfrm>
            <a:off x="3183467" y="3153834"/>
            <a:ext cx="5592577" cy="698500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71377-6A17-0849-A854-1C4D9901636C}"/>
              </a:ext>
            </a:extLst>
          </p:cNvPr>
          <p:cNvSpPr txBox="1"/>
          <p:nvPr/>
        </p:nvSpPr>
        <p:spPr>
          <a:xfrm>
            <a:off x="3093484" y="3852334"/>
            <a:ext cx="5772542" cy="83099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qualifiers: context with additional information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about the triple subject/property/value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AE8E40-ADEB-F043-B006-0A0D93568B64}"/>
              </a:ext>
            </a:extLst>
          </p:cNvPr>
          <p:cNvCxnSpPr>
            <a:cxnSpLocks/>
          </p:cNvCxnSpPr>
          <p:nvPr/>
        </p:nvCxnSpPr>
        <p:spPr>
          <a:xfrm flipH="1">
            <a:off x="5150898" y="2689712"/>
            <a:ext cx="540772" cy="64869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63C5CD-E735-264A-A355-1A556E32296D}"/>
              </a:ext>
            </a:extLst>
          </p:cNvPr>
          <p:cNvSpPr txBox="1"/>
          <p:nvPr/>
        </p:nvSpPr>
        <p:spPr>
          <a:xfrm>
            <a:off x="5240880" y="2351253"/>
            <a:ext cx="83869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value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F04218-316E-5B4C-93D7-7F2BA1983D82}"/>
              </a:ext>
            </a:extLst>
          </p:cNvPr>
          <p:cNvCxnSpPr>
            <a:cxnSpLocks/>
          </p:cNvCxnSpPr>
          <p:nvPr/>
        </p:nvCxnSpPr>
        <p:spPr>
          <a:xfrm>
            <a:off x="3093484" y="2689712"/>
            <a:ext cx="448747" cy="64869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9564B7-D82D-4D48-96A8-BC3AC79FB3EA}"/>
              </a:ext>
            </a:extLst>
          </p:cNvPr>
          <p:cNvSpPr txBox="1"/>
          <p:nvPr/>
        </p:nvSpPr>
        <p:spPr>
          <a:xfrm>
            <a:off x="2268379" y="2351253"/>
            <a:ext cx="1215397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4241239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Claims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2506D-3BB4-F440-A1E8-BA00B90C06F5}"/>
              </a:ext>
            </a:extLst>
          </p:cNvPr>
          <p:cNvSpPr/>
          <p:nvPr/>
        </p:nvSpPr>
        <p:spPr>
          <a:xfrm>
            <a:off x="1811867" y="2815327"/>
            <a:ext cx="6964177" cy="1127234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2ECD8-0E4E-AC4B-9913-E56E3C396E83}"/>
              </a:ext>
            </a:extLst>
          </p:cNvPr>
          <p:cNvSpPr txBox="1"/>
          <p:nvPr/>
        </p:nvSpPr>
        <p:spPr>
          <a:xfrm>
            <a:off x="7483846" y="2347180"/>
            <a:ext cx="850169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claim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0A8D4-E011-FE4F-89A3-123578A730D3}"/>
              </a:ext>
            </a:extLst>
          </p:cNvPr>
          <p:cNvSpPr txBox="1"/>
          <p:nvPr/>
        </p:nvSpPr>
        <p:spPr>
          <a:xfrm>
            <a:off x="2754818" y="3965739"/>
            <a:ext cx="4908716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subject + property + value + qualifiers</a:t>
            </a:r>
          </a:p>
        </p:txBody>
      </p:sp>
    </p:spTree>
    <p:extLst>
      <p:ext uri="{BB962C8B-B14F-4D97-AF65-F5344CB8AC3E}">
        <p14:creationId xmlns:p14="http://schemas.microsoft.com/office/powerpoint/2010/main" val="169551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2506D-3BB4-F440-A1E8-BA00B90C06F5}"/>
              </a:ext>
            </a:extLst>
          </p:cNvPr>
          <p:cNvSpPr/>
          <p:nvPr/>
        </p:nvSpPr>
        <p:spPr>
          <a:xfrm>
            <a:off x="1811867" y="4051459"/>
            <a:ext cx="6964177" cy="122327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2ECD8-0E4E-AC4B-9913-E56E3C396E83}"/>
              </a:ext>
            </a:extLst>
          </p:cNvPr>
          <p:cNvSpPr txBox="1"/>
          <p:nvPr/>
        </p:nvSpPr>
        <p:spPr>
          <a:xfrm>
            <a:off x="7136712" y="3583313"/>
            <a:ext cx="148470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91516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Reference = </a:t>
            </a:r>
            <a:r>
              <a:rPr lang="en-US" dirty="0" err="1"/>
              <a:t>property+value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2506D-3BB4-F440-A1E8-BA00B90C06F5}"/>
              </a:ext>
            </a:extLst>
          </p:cNvPr>
          <p:cNvSpPr/>
          <p:nvPr/>
        </p:nvSpPr>
        <p:spPr>
          <a:xfrm>
            <a:off x="1811867" y="4051459"/>
            <a:ext cx="6964177" cy="122327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2ECD8-0E4E-AC4B-9913-E56E3C396E83}"/>
              </a:ext>
            </a:extLst>
          </p:cNvPr>
          <p:cNvSpPr txBox="1"/>
          <p:nvPr/>
        </p:nvSpPr>
        <p:spPr>
          <a:xfrm>
            <a:off x="7136712" y="3583313"/>
            <a:ext cx="148470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references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3284CD-AEDD-DF44-B35C-D6316565E6A4}"/>
              </a:ext>
            </a:extLst>
          </p:cNvPr>
          <p:cNvCxnSpPr>
            <a:cxnSpLocks/>
          </p:cNvCxnSpPr>
          <p:nvPr/>
        </p:nvCxnSpPr>
        <p:spPr>
          <a:xfrm flipH="1">
            <a:off x="5150898" y="3536626"/>
            <a:ext cx="540772" cy="64869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C882FD-7490-7840-AC8C-7DB2DEC0AB23}"/>
              </a:ext>
            </a:extLst>
          </p:cNvPr>
          <p:cNvSpPr txBox="1"/>
          <p:nvPr/>
        </p:nvSpPr>
        <p:spPr>
          <a:xfrm>
            <a:off x="5240880" y="3198167"/>
            <a:ext cx="83869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84D179-A885-CA4E-9BC7-34A10A922FCB}"/>
              </a:ext>
            </a:extLst>
          </p:cNvPr>
          <p:cNvCxnSpPr>
            <a:cxnSpLocks/>
          </p:cNvCxnSpPr>
          <p:nvPr/>
        </p:nvCxnSpPr>
        <p:spPr>
          <a:xfrm>
            <a:off x="3093484" y="3536626"/>
            <a:ext cx="448747" cy="64869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898FDC-D931-CA49-99B5-EDF181887C2C}"/>
              </a:ext>
            </a:extLst>
          </p:cNvPr>
          <p:cNvSpPr txBox="1"/>
          <p:nvPr/>
        </p:nvSpPr>
        <p:spPr>
          <a:xfrm>
            <a:off x="2268379" y="3198167"/>
            <a:ext cx="1215397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51848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93B-40DF-6940-83A3-042B6CF9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Statement Rank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BCA21-2194-6643-ADB7-8CEC7C60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6EB0F-6690-3349-8FC6-91D1F02C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4"/>
          <a:stretch/>
        </p:blipFill>
        <p:spPr>
          <a:xfrm>
            <a:off x="367957" y="1073478"/>
            <a:ext cx="8408087" cy="57845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2506D-3BB4-F440-A1E8-BA00B90C06F5}"/>
              </a:ext>
            </a:extLst>
          </p:cNvPr>
          <p:cNvSpPr/>
          <p:nvPr/>
        </p:nvSpPr>
        <p:spPr>
          <a:xfrm>
            <a:off x="618068" y="2912534"/>
            <a:ext cx="2573866" cy="1286934"/>
          </a:xfrm>
          <a:custGeom>
            <a:avLst/>
            <a:gdLst>
              <a:gd name="connsiteX0" fmla="*/ 0 w 2616199"/>
              <a:gd name="connsiteY0" fmla="*/ 0 h 1275685"/>
              <a:gd name="connsiteX1" fmla="*/ 2616199 w 2616199"/>
              <a:gd name="connsiteY1" fmla="*/ 0 h 1275685"/>
              <a:gd name="connsiteX2" fmla="*/ 2616199 w 2616199"/>
              <a:gd name="connsiteY2" fmla="*/ 1275685 h 1275685"/>
              <a:gd name="connsiteX3" fmla="*/ 0 w 2616199"/>
              <a:gd name="connsiteY3" fmla="*/ 1275685 h 1275685"/>
              <a:gd name="connsiteX4" fmla="*/ 0 w 2616199"/>
              <a:gd name="connsiteY4" fmla="*/ 0 h 1275685"/>
              <a:gd name="connsiteX0" fmla="*/ 0 w 2616199"/>
              <a:gd name="connsiteY0" fmla="*/ 2782 h 1278467"/>
              <a:gd name="connsiteX1" fmla="*/ 2277532 w 2616199"/>
              <a:gd name="connsiteY1" fmla="*/ 0 h 1278467"/>
              <a:gd name="connsiteX2" fmla="*/ 2616199 w 2616199"/>
              <a:gd name="connsiteY2" fmla="*/ 2782 h 1278467"/>
              <a:gd name="connsiteX3" fmla="*/ 2616199 w 2616199"/>
              <a:gd name="connsiteY3" fmla="*/ 1278467 h 1278467"/>
              <a:gd name="connsiteX4" fmla="*/ 0 w 2616199"/>
              <a:gd name="connsiteY4" fmla="*/ 1278467 h 1278467"/>
              <a:gd name="connsiteX5" fmla="*/ 0 w 2616199"/>
              <a:gd name="connsiteY5" fmla="*/ 2782 h 1278467"/>
              <a:gd name="connsiteX0" fmla="*/ 0 w 2658533"/>
              <a:gd name="connsiteY0" fmla="*/ 993382 h 1278467"/>
              <a:gd name="connsiteX1" fmla="*/ 2319866 w 2658533"/>
              <a:gd name="connsiteY1" fmla="*/ 0 h 1278467"/>
              <a:gd name="connsiteX2" fmla="*/ 2658533 w 2658533"/>
              <a:gd name="connsiteY2" fmla="*/ 2782 h 1278467"/>
              <a:gd name="connsiteX3" fmla="*/ 2658533 w 2658533"/>
              <a:gd name="connsiteY3" fmla="*/ 1278467 h 1278467"/>
              <a:gd name="connsiteX4" fmla="*/ 42334 w 2658533"/>
              <a:gd name="connsiteY4" fmla="*/ 1278467 h 1278467"/>
              <a:gd name="connsiteX5" fmla="*/ 0 w 2658533"/>
              <a:gd name="connsiteY5" fmla="*/ 993382 h 1278467"/>
              <a:gd name="connsiteX0" fmla="*/ 0 w 2624666"/>
              <a:gd name="connsiteY0" fmla="*/ 993382 h 1278467"/>
              <a:gd name="connsiteX1" fmla="*/ 2285999 w 2624666"/>
              <a:gd name="connsiteY1" fmla="*/ 0 h 1278467"/>
              <a:gd name="connsiteX2" fmla="*/ 2624666 w 2624666"/>
              <a:gd name="connsiteY2" fmla="*/ 2782 h 1278467"/>
              <a:gd name="connsiteX3" fmla="*/ 2624666 w 2624666"/>
              <a:gd name="connsiteY3" fmla="*/ 1278467 h 1278467"/>
              <a:gd name="connsiteX4" fmla="*/ 8467 w 2624666"/>
              <a:gd name="connsiteY4" fmla="*/ 1278467 h 1278467"/>
              <a:gd name="connsiteX5" fmla="*/ 0 w 2624666"/>
              <a:gd name="connsiteY5" fmla="*/ 993382 h 1278467"/>
              <a:gd name="connsiteX0" fmla="*/ 5031 w 2629697"/>
              <a:gd name="connsiteY0" fmla="*/ 993382 h 1278467"/>
              <a:gd name="connsiteX1" fmla="*/ 2291030 w 2629697"/>
              <a:gd name="connsiteY1" fmla="*/ 0 h 1278467"/>
              <a:gd name="connsiteX2" fmla="*/ 2629697 w 2629697"/>
              <a:gd name="connsiteY2" fmla="*/ 2782 h 1278467"/>
              <a:gd name="connsiteX3" fmla="*/ 2629697 w 2629697"/>
              <a:gd name="connsiteY3" fmla="*/ 1278467 h 1278467"/>
              <a:gd name="connsiteX4" fmla="*/ 13498 w 2629697"/>
              <a:gd name="connsiteY4" fmla="*/ 1278467 h 1278467"/>
              <a:gd name="connsiteX5" fmla="*/ 5031 w 2629697"/>
              <a:gd name="connsiteY5" fmla="*/ 993382 h 1278467"/>
              <a:gd name="connsiteX0" fmla="*/ 5031 w 2629697"/>
              <a:gd name="connsiteY0" fmla="*/ 993382 h 1278467"/>
              <a:gd name="connsiteX1" fmla="*/ 2291030 w 2629697"/>
              <a:gd name="connsiteY1" fmla="*/ 0 h 1278467"/>
              <a:gd name="connsiteX2" fmla="*/ 2629697 w 2629697"/>
              <a:gd name="connsiteY2" fmla="*/ 2782 h 1278467"/>
              <a:gd name="connsiteX3" fmla="*/ 2629697 w 2629697"/>
              <a:gd name="connsiteY3" fmla="*/ 1278467 h 1278467"/>
              <a:gd name="connsiteX4" fmla="*/ 13498 w 2629697"/>
              <a:gd name="connsiteY4" fmla="*/ 1278467 h 1278467"/>
              <a:gd name="connsiteX5" fmla="*/ 5031 w 2629697"/>
              <a:gd name="connsiteY5" fmla="*/ 993382 h 1278467"/>
              <a:gd name="connsiteX0" fmla="*/ 6585 w 2631251"/>
              <a:gd name="connsiteY0" fmla="*/ 993382 h 1278467"/>
              <a:gd name="connsiteX1" fmla="*/ 2292584 w 2631251"/>
              <a:gd name="connsiteY1" fmla="*/ 0 h 1278467"/>
              <a:gd name="connsiteX2" fmla="*/ 2631251 w 2631251"/>
              <a:gd name="connsiteY2" fmla="*/ 2782 h 1278467"/>
              <a:gd name="connsiteX3" fmla="*/ 2631251 w 2631251"/>
              <a:gd name="connsiteY3" fmla="*/ 1278467 h 1278467"/>
              <a:gd name="connsiteX4" fmla="*/ 15052 w 2631251"/>
              <a:gd name="connsiteY4" fmla="*/ 1278467 h 1278467"/>
              <a:gd name="connsiteX5" fmla="*/ 6585 w 2631251"/>
              <a:gd name="connsiteY5" fmla="*/ 993382 h 1278467"/>
              <a:gd name="connsiteX0" fmla="*/ 36288 w 2660954"/>
              <a:gd name="connsiteY0" fmla="*/ 993382 h 1295400"/>
              <a:gd name="connsiteX1" fmla="*/ 2322287 w 2660954"/>
              <a:gd name="connsiteY1" fmla="*/ 0 h 1295400"/>
              <a:gd name="connsiteX2" fmla="*/ 2660954 w 2660954"/>
              <a:gd name="connsiteY2" fmla="*/ 2782 h 1295400"/>
              <a:gd name="connsiteX3" fmla="*/ 2660954 w 2660954"/>
              <a:gd name="connsiteY3" fmla="*/ 1278467 h 1295400"/>
              <a:gd name="connsiteX4" fmla="*/ 2422 w 2660954"/>
              <a:gd name="connsiteY4" fmla="*/ 1295400 h 1295400"/>
              <a:gd name="connsiteX5" fmla="*/ 36288 w 2660954"/>
              <a:gd name="connsiteY5" fmla="*/ 993382 h 1295400"/>
              <a:gd name="connsiteX0" fmla="*/ 150167 w 2774833"/>
              <a:gd name="connsiteY0" fmla="*/ 993382 h 1295400"/>
              <a:gd name="connsiteX1" fmla="*/ 2436166 w 2774833"/>
              <a:gd name="connsiteY1" fmla="*/ 0 h 1295400"/>
              <a:gd name="connsiteX2" fmla="*/ 2774833 w 2774833"/>
              <a:gd name="connsiteY2" fmla="*/ 2782 h 1295400"/>
              <a:gd name="connsiteX3" fmla="*/ 2774833 w 2774833"/>
              <a:gd name="connsiteY3" fmla="*/ 1278467 h 1295400"/>
              <a:gd name="connsiteX4" fmla="*/ 116301 w 2774833"/>
              <a:gd name="connsiteY4" fmla="*/ 1295400 h 1295400"/>
              <a:gd name="connsiteX5" fmla="*/ 150167 w 2774833"/>
              <a:gd name="connsiteY5" fmla="*/ 993382 h 1295400"/>
              <a:gd name="connsiteX0" fmla="*/ 68035 w 2692701"/>
              <a:gd name="connsiteY0" fmla="*/ 993382 h 1278467"/>
              <a:gd name="connsiteX1" fmla="*/ 2354034 w 2692701"/>
              <a:gd name="connsiteY1" fmla="*/ 0 h 1278467"/>
              <a:gd name="connsiteX2" fmla="*/ 2692701 w 2692701"/>
              <a:gd name="connsiteY2" fmla="*/ 2782 h 1278467"/>
              <a:gd name="connsiteX3" fmla="*/ 2692701 w 2692701"/>
              <a:gd name="connsiteY3" fmla="*/ 1278467 h 1278467"/>
              <a:gd name="connsiteX4" fmla="*/ 152702 w 2692701"/>
              <a:gd name="connsiteY4" fmla="*/ 1109134 h 1278467"/>
              <a:gd name="connsiteX5" fmla="*/ 68035 w 2692701"/>
              <a:gd name="connsiteY5" fmla="*/ 993382 h 1278467"/>
              <a:gd name="connsiteX0" fmla="*/ 78499 w 2703165"/>
              <a:gd name="connsiteY0" fmla="*/ 993382 h 1718734"/>
              <a:gd name="connsiteX1" fmla="*/ 2364498 w 2703165"/>
              <a:gd name="connsiteY1" fmla="*/ 0 h 1718734"/>
              <a:gd name="connsiteX2" fmla="*/ 2703165 w 2703165"/>
              <a:gd name="connsiteY2" fmla="*/ 2782 h 1718734"/>
              <a:gd name="connsiteX3" fmla="*/ 2703165 w 2703165"/>
              <a:gd name="connsiteY3" fmla="*/ 1278467 h 1718734"/>
              <a:gd name="connsiteX4" fmla="*/ 146232 w 2703165"/>
              <a:gd name="connsiteY4" fmla="*/ 1718734 h 1718734"/>
              <a:gd name="connsiteX5" fmla="*/ 78499 w 2703165"/>
              <a:gd name="connsiteY5" fmla="*/ 993382 h 1718734"/>
              <a:gd name="connsiteX0" fmla="*/ 28377 w 2653043"/>
              <a:gd name="connsiteY0" fmla="*/ 993382 h 1718734"/>
              <a:gd name="connsiteX1" fmla="*/ 2314376 w 2653043"/>
              <a:gd name="connsiteY1" fmla="*/ 0 h 1718734"/>
              <a:gd name="connsiteX2" fmla="*/ 2653043 w 2653043"/>
              <a:gd name="connsiteY2" fmla="*/ 2782 h 1718734"/>
              <a:gd name="connsiteX3" fmla="*/ 2653043 w 2653043"/>
              <a:gd name="connsiteY3" fmla="*/ 1278467 h 1718734"/>
              <a:gd name="connsiteX4" fmla="*/ 96110 w 2653043"/>
              <a:gd name="connsiteY4" fmla="*/ 1718734 h 1718734"/>
              <a:gd name="connsiteX5" fmla="*/ 28377 w 2653043"/>
              <a:gd name="connsiteY5" fmla="*/ 993382 h 1718734"/>
              <a:gd name="connsiteX0" fmla="*/ 28377 w 2653043"/>
              <a:gd name="connsiteY0" fmla="*/ 993382 h 1718734"/>
              <a:gd name="connsiteX1" fmla="*/ 2314376 w 2653043"/>
              <a:gd name="connsiteY1" fmla="*/ 0 h 1718734"/>
              <a:gd name="connsiteX2" fmla="*/ 2653043 w 2653043"/>
              <a:gd name="connsiteY2" fmla="*/ 2782 h 1718734"/>
              <a:gd name="connsiteX3" fmla="*/ 2653043 w 2653043"/>
              <a:gd name="connsiteY3" fmla="*/ 1278467 h 1718734"/>
              <a:gd name="connsiteX4" fmla="*/ 96110 w 2653043"/>
              <a:gd name="connsiteY4" fmla="*/ 1718734 h 1718734"/>
              <a:gd name="connsiteX5" fmla="*/ 28377 w 2653043"/>
              <a:gd name="connsiteY5" fmla="*/ 993382 h 1718734"/>
              <a:gd name="connsiteX0" fmla="*/ 28377 w 2653043"/>
              <a:gd name="connsiteY0" fmla="*/ 993382 h 1718734"/>
              <a:gd name="connsiteX1" fmla="*/ 2314376 w 2653043"/>
              <a:gd name="connsiteY1" fmla="*/ 0 h 1718734"/>
              <a:gd name="connsiteX2" fmla="*/ 2653043 w 2653043"/>
              <a:gd name="connsiteY2" fmla="*/ 2782 h 1718734"/>
              <a:gd name="connsiteX3" fmla="*/ 2653043 w 2653043"/>
              <a:gd name="connsiteY3" fmla="*/ 1278467 h 1718734"/>
              <a:gd name="connsiteX4" fmla="*/ 96110 w 2653043"/>
              <a:gd name="connsiteY4" fmla="*/ 1718734 h 1718734"/>
              <a:gd name="connsiteX5" fmla="*/ 28377 w 2653043"/>
              <a:gd name="connsiteY5" fmla="*/ 993382 h 1718734"/>
              <a:gd name="connsiteX0" fmla="*/ 0 w 2624666"/>
              <a:gd name="connsiteY0" fmla="*/ 993382 h 1718734"/>
              <a:gd name="connsiteX1" fmla="*/ 2285999 w 2624666"/>
              <a:gd name="connsiteY1" fmla="*/ 0 h 1718734"/>
              <a:gd name="connsiteX2" fmla="*/ 2624666 w 2624666"/>
              <a:gd name="connsiteY2" fmla="*/ 2782 h 1718734"/>
              <a:gd name="connsiteX3" fmla="*/ 2624666 w 2624666"/>
              <a:gd name="connsiteY3" fmla="*/ 1278467 h 1718734"/>
              <a:gd name="connsiteX4" fmla="*/ 67733 w 2624666"/>
              <a:gd name="connsiteY4" fmla="*/ 1718734 h 1718734"/>
              <a:gd name="connsiteX5" fmla="*/ 0 w 2624666"/>
              <a:gd name="connsiteY5" fmla="*/ 993382 h 1718734"/>
              <a:gd name="connsiteX0" fmla="*/ 0 w 2624666"/>
              <a:gd name="connsiteY0" fmla="*/ 993382 h 1286934"/>
              <a:gd name="connsiteX1" fmla="*/ 2285999 w 2624666"/>
              <a:gd name="connsiteY1" fmla="*/ 0 h 1286934"/>
              <a:gd name="connsiteX2" fmla="*/ 2624666 w 2624666"/>
              <a:gd name="connsiteY2" fmla="*/ 2782 h 1286934"/>
              <a:gd name="connsiteX3" fmla="*/ 2624666 w 2624666"/>
              <a:gd name="connsiteY3" fmla="*/ 1278467 h 1286934"/>
              <a:gd name="connsiteX4" fmla="*/ 59266 w 2624666"/>
              <a:gd name="connsiteY4" fmla="*/ 1286934 h 1286934"/>
              <a:gd name="connsiteX5" fmla="*/ 0 w 2624666"/>
              <a:gd name="connsiteY5" fmla="*/ 993382 h 1286934"/>
              <a:gd name="connsiteX0" fmla="*/ 0 w 2616200"/>
              <a:gd name="connsiteY0" fmla="*/ 925649 h 1286934"/>
              <a:gd name="connsiteX1" fmla="*/ 2277533 w 2616200"/>
              <a:gd name="connsiteY1" fmla="*/ 0 h 1286934"/>
              <a:gd name="connsiteX2" fmla="*/ 2616200 w 2616200"/>
              <a:gd name="connsiteY2" fmla="*/ 2782 h 1286934"/>
              <a:gd name="connsiteX3" fmla="*/ 2616200 w 2616200"/>
              <a:gd name="connsiteY3" fmla="*/ 1278467 h 1286934"/>
              <a:gd name="connsiteX4" fmla="*/ 50800 w 2616200"/>
              <a:gd name="connsiteY4" fmla="*/ 1286934 h 1286934"/>
              <a:gd name="connsiteX5" fmla="*/ 0 w 2616200"/>
              <a:gd name="connsiteY5" fmla="*/ 925649 h 1286934"/>
              <a:gd name="connsiteX0" fmla="*/ 0 w 2616200"/>
              <a:gd name="connsiteY0" fmla="*/ 925649 h 1286934"/>
              <a:gd name="connsiteX1" fmla="*/ 2277533 w 2616200"/>
              <a:gd name="connsiteY1" fmla="*/ 0 h 1286934"/>
              <a:gd name="connsiteX2" fmla="*/ 2616200 w 2616200"/>
              <a:gd name="connsiteY2" fmla="*/ 2782 h 1286934"/>
              <a:gd name="connsiteX3" fmla="*/ 2616200 w 2616200"/>
              <a:gd name="connsiteY3" fmla="*/ 1278467 h 1286934"/>
              <a:gd name="connsiteX4" fmla="*/ 50800 w 2616200"/>
              <a:gd name="connsiteY4" fmla="*/ 1286934 h 1286934"/>
              <a:gd name="connsiteX5" fmla="*/ 0 w 2616200"/>
              <a:gd name="connsiteY5" fmla="*/ 925649 h 1286934"/>
              <a:gd name="connsiteX0" fmla="*/ 0 w 2573866"/>
              <a:gd name="connsiteY0" fmla="*/ 959515 h 1286934"/>
              <a:gd name="connsiteX1" fmla="*/ 2235199 w 2573866"/>
              <a:gd name="connsiteY1" fmla="*/ 0 h 1286934"/>
              <a:gd name="connsiteX2" fmla="*/ 2573866 w 2573866"/>
              <a:gd name="connsiteY2" fmla="*/ 2782 h 1286934"/>
              <a:gd name="connsiteX3" fmla="*/ 2573866 w 2573866"/>
              <a:gd name="connsiteY3" fmla="*/ 1278467 h 1286934"/>
              <a:gd name="connsiteX4" fmla="*/ 8466 w 2573866"/>
              <a:gd name="connsiteY4" fmla="*/ 1286934 h 1286934"/>
              <a:gd name="connsiteX5" fmla="*/ 0 w 2573866"/>
              <a:gd name="connsiteY5" fmla="*/ 959515 h 1286934"/>
              <a:gd name="connsiteX0" fmla="*/ 0 w 2573866"/>
              <a:gd name="connsiteY0" fmla="*/ 959515 h 1286934"/>
              <a:gd name="connsiteX1" fmla="*/ 2235199 w 2573866"/>
              <a:gd name="connsiteY1" fmla="*/ 0 h 1286934"/>
              <a:gd name="connsiteX2" fmla="*/ 2573866 w 2573866"/>
              <a:gd name="connsiteY2" fmla="*/ 2782 h 1286934"/>
              <a:gd name="connsiteX3" fmla="*/ 2573866 w 2573866"/>
              <a:gd name="connsiteY3" fmla="*/ 1278467 h 1286934"/>
              <a:gd name="connsiteX4" fmla="*/ 8466 w 2573866"/>
              <a:gd name="connsiteY4" fmla="*/ 1286934 h 1286934"/>
              <a:gd name="connsiteX5" fmla="*/ 0 w 2573866"/>
              <a:gd name="connsiteY5" fmla="*/ 959515 h 1286934"/>
              <a:gd name="connsiteX0" fmla="*/ 0 w 2573866"/>
              <a:gd name="connsiteY0" fmla="*/ 959515 h 1286934"/>
              <a:gd name="connsiteX1" fmla="*/ 2235199 w 2573866"/>
              <a:gd name="connsiteY1" fmla="*/ 0 h 1286934"/>
              <a:gd name="connsiteX2" fmla="*/ 2573866 w 2573866"/>
              <a:gd name="connsiteY2" fmla="*/ 2782 h 1286934"/>
              <a:gd name="connsiteX3" fmla="*/ 2573866 w 2573866"/>
              <a:gd name="connsiteY3" fmla="*/ 1278467 h 1286934"/>
              <a:gd name="connsiteX4" fmla="*/ 8466 w 2573866"/>
              <a:gd name="connsiteY4" fmla="*/ 1286934 h 1286934"/>
              <a:gd name="connsiteX5" fmla="*/ 0 w 2573866"/>
              <a:gd name="connsiteY5" fmla="*/ 959515 h 1286934"/>
              <a:gd name="connsiteX0" fmla="*/ 0 w 2573866"/>
              <a:gd name="connsiteY0" fmla="*/ 959515 h 1286934"/>
              <a:gd name="connsiteX1" fmla="*/ 2235199 w 2573866"/>
              <a:gd name="connsiteY1" fmla="*/ 0 h 1286934"/>
              <a:gd name="connsiteX2" fmla="*/ 2573866 w 2573866"/>
              <a:gd name="connsiteY2" fmla="*/ 2782 h 1286934"/>
              <a:gd name="connsiteX3" fmla="*/ 2573866 w 2573866"/>
              <a:gd name="connsiteY3" fmla="*/ 1278467 h 1286934"/>
              <a:gd name="connsiteX4" fmla="*/ 8466 w 2573866"/>
              <a:gd name="connsiteY4" fmla="*/ 1286934 h 1286934"/>
              <a:gd name="connsiteX5" fmla="*/ 0 w 2573866"/>
              <a:gd name="connsiteY5" fmla="*/ 959515 h 1286934"/>
              <a:gd name="connsiteX0" fmla="*/ 0 w 2573866"/>
              <a:gd name="connsiteY0" fmla="*/ 959515 h 1286934"/>
              <a:gd name="connsiteX1" fmla="*/ 999065 w 2573866"/>
              <a:gd name="connsiteY1" fmla="*/ 5926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1989665 w 2573866"/>
              <a:gd name="connsiteY1" fmla="*/ 8466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1989665 w 2573866"/>
              <a:gd name="connsiteY1" fmla="*/ 8466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1989665 w 2573866"/>
              <a:gd name="connsiteY1" fmla="*/ 8466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2167465 w 2573866"/>
              <a:gd name="connsiteY1" fmla="*/ 9990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2167465 w 2573866"/>
              <a:gd name="connsiteY1" fmla="*/ 9990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2243665 w 2573866"/>
              <a:gd name="connsiteY1" fmla="*/ 9736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2243665 w 2573866"/>
              <a:gd name="connsiteY1" fmla="*/ 9736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2243665 w 2573866"/>
              <a:gd name="connsiteY1" fmla="*/ 9736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2218265 w 2573866"/>
              <a:gd name="connsiteY1" fmla="*/ 922866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  <a:gd name="connsiteX0" fmla="*/ 0 w 2573866"/>
              <a:gd name="connsiteY0" fmla="*/ 959515 h 1286934"/>
              <a:gd name="connsiteX1" fmla="*/ 2235199 w 2573866"/>
              <a:gd name="connsiteY1" fmla="*/ 965199 h 1286934"/>
              <a:gd name="connsiteX2" fmla="*/ 2235199 w 2573866"/>
              <a:gd name="connsiteY2" fmla="*/ 0 h 1286934"/>
              <a:gd name="connsiteX3" fmla="*/ 2573866 w 2573866"/>
              <a:gd name="connsiteY3" fmla="*/ 2782 h 1286934"/>
              <a:gd name="connsiteX4" fmla="*/ 2573866 w 2573866"/>
              <a:gd name="connsiteY4" fmla="*/ 1278467 h 1286934"/>
              <a:gd name="connsiteX5" fmla="*/ 8466 w 2573866"/>
              <a:gd name="connsiteY5" fmla="*/ 1286934 h 1286934"/>
              <a:gd name="connsiteX6" fmla="*/ 0 w 2573866"/>
              <a:gd name="connsiteY6" fmla="*/ 959515 h 128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3866" h="1286934">
                <a:moveTo>
                  <a:pt x="0" y="959515"/>
                </a:moveTo>
                <a:lnTo>
                  <a:pt x="2235199" y="965199"/>
                </a:lnTo>
                <a:cubicBezTo>
                  <a:pt x="2226732" y="737547"/>
                  <a:pt x="2235198" y="284581"/>
                  <a:pt x="2235199" y="0"/>
                </a:cubicBezTo>
                <a:lnTo>
                  <a:pt x="2573866" y="2782"/>
                </a:lnTo>
                <a:lnTo>
                  <a:pt x="2573866" y="1278467"/>
                </a:lnTo>
                <a:lnTo>
                  <a:pt x="8466" y="1286934"/>
                </a:lnTo>
                <a:cubicBezTo>
                  <a:pt x="5643" y="1183440"/>
                  <a:pt x="2823" y="1139210"/>
                  <a:pt x="0" y="959515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2ECD8-0E4E-AC4B-9913-E56E3C396E83}"/>
              </a:ext>
            </a:extLst>
          </p:cNvPr>
          <p:cNvSpPr txBox="1"/>
          <p:nvPr/>
        </p:nvSpPr>
        <p:spPr>
          <a:xfrm>
            <a:off x="618068" y="4214862"/>
            <a:ext cx="1745991" cy="156966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rank: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preferred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normal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deprecated</a:t>
            </a:r>
          </a:p>
        </p:txBody>
      </p:sp>
    </p:spTree>
    <p:extLst>
      <p:ext uri="{BB962C8B-B14F-4D97-AF65-F5344CB8AC3E}">
        <p14:creationId xmlns:p14="http://schemas.microsoft.com/office/powerpoint/2010/main" val="3043496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19780-284A-1C45-8AEA-0EF5F279C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t="31483" b="25184"/>
          <a:stretch/>
        </p:blipFill>
        <p:spPr>
          <a:xfrm>
            <a:off x="0" y="1233393"/>
            <a:ext cx="9143999" cy="559963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23512D-F0B9-6A48-83A2-5113A40A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Is A Knowledge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57996-B402-004F-A94E-6A795E8C5617}"/>
              </a:ext>
            </a:extLst>
          </p:cNvPr>
          <p:cNvSpPr txBox="1"/>
          <p:nvPr/>
        </p:nvSpPr>
        <p:spPr>
          <a:xfrm>
            <a:off x="354914" y="1588083"/>
            <a:ext cx="862737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F6C57-D197-6243-ACE1-4D47005C8B00}"/>
              </a:ext>
            </a:extLst>
          </p:cNvPr>
          <p:cNvSpPr txBox="1"/>
          <p:nvPr/>
        </p:nvSpPr>
        <p:spPr>
          <a:xfrm>
            <a:off x="2259913" y="4458282"/>
            <a:ext cx="143180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C2D65-6118-A845-B3AE-40BA675B04E5}"/>
              </a:ext>
            </a:extLst>
          </p:cNvPr>
          <p:cNvSpPr txBox="1"/>
          <p:nvPr/>
        </p:nvSpPr>
        <p:spPr>
          <a:xfrm>
            <a:off x="7560046" y="1233393"/>
            <a:ext cx="974947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CBEC0-98E3-0349-930E-4C874CF88A3A}"/>
              </a:ext>
            </a:extLst>
          </p:cNvPr>
          <p:cNvSpPr txBox="1"/>
          <p:nvPr/>
        </p:nvSpPr>
        <p:spPr>
          <a:xfrm>
            <a:off x="4986055" y="4153482"/>
            <a:ext cx="1334020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qualifiers</a:t>
            </a:r>
          </a:p>
        </p:txBody>
      </p:sp>
    </p:spTree>
    <p:extLst>
      <p:ext uri="{BB962C8B-B14F-4D97-AF65-F5344CB8AC3E}">
        <p14:creationId xmlns:p14="http://schemas.microsoft.com/office/powerpoint/2010/main" val="1507711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B90C-2C68-264F-A8F6-8FBD133E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806D7-5D1C-1746-8983-0F74C09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F38D7D50-6979-1840-A724-C35D0F4026BD}"/>
              </a:ext>
            </a:extLst>
          </p:cNvPr>
          <p:cNvSpPr/>
          <p:nvPr/>
        </p:nvSpPr>
        <p:spPr>
          <a:xfrm>
            <a:off x="2542770" y="5378906"/>
            <a:ext cx="1836581" cy="1117600"/>
          </a:xfrm>
          <a:prstGeom prst="ca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Wikibase</a:t>
            </a:r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659447-140F-B24B-BD1E-95278A06A16F}"/>
              </a:ext>
            </a:extLst>
          </p:cNvPr>
          <p:cNvSpPr/>
          <p:nvPr/>
        </p:nvSpPr>
        <p:spPr>
          <a:xfrm>
            <a:off x="2531533" y="3664434"/>
            <a:ext cx="1836581" cy="8652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Wikidata</a:t>
            </a:r>
          </a:p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6D9CF-0C89-ED4B-B639-A19E9951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86" y="1729147"/>
            <a:ext cx="1661583" cy="126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C6439-555F-3447-B92A-3AA2D140B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73" y="1746634"/>
            <a:ext cx="1439453" cy="126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4D19C6-FEE7-FB49-BC2E-E37A4591827B}"/>
              </a:ext>
            </a:extLst>
          </p:cNvPr>
          <p:cNvSpPr/>
          <p:nvPr/>
        </p:nvSpPr>
        <p:spPr>
          <a:xfrm>
            <a:off x="1406896" y="1225107"/>
            <a:ext cx="2054165" cy="44873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Browser/Editor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1B288-EB68-6A49-84F6-621AE01E2CB6}"/>
              </a:ext>
            </a:extLst>
          </p:cNvPr>
          <p:cNvSpPr/>
          <p:nvPr/>
        </p:nvSpPr>
        <p:spPr>
          <a:xfrm>
            <a:off x="3899614" y="1225107"/>
            <a:ext cx="1344770" cy="44873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Browser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7E9263-7C83-1348-A5A8-2FA866713CA0}"/>
              </a:ext>
            </a:extLst>
          </p:cNvPr>
          <p:cNvSpPr/>
          <p:nvPr/>
        </p:nvSpPr>
        <p:spPr>
          <a:xfrm>
            <a:off x="454321" y="3831249"/>
            <a:ext cx="1148865" cy="53160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Bots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3056EF-77D6-794B-A35E-993E5A53612F}"/>
              </a:ext>
            </a:extLst>
          </p:cNvPr>
          <p:cNvCxnSpPr>
            <a:cxnSpLocks/>
          </p:cNvCxnSpPr>
          <p:nvPr/>
        </p:nvCxnSpPr>
        <p:spPr>
          <a:xfrm flipV="1">
            <a:off x="3996267" y="3132667"/>
            <a:ext cx="371847" cy="531767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DFE443-AD88-0242-87FB-92756FA9F131}"/>
              </a:ext>
            </a:extLst>
          </p:cNvPr>
          <p:cNvCxnSpPr>
            <a:cxnSpLocks/>
          </p:cNvCxnSpPr>
          <p:nvPr/>
        </p:nvCxnSpPr>
        <p:spPr>
          <a:xfrm flipH="1" flipV="1">
            <a:off x="2463115" y="3132667"/>
            <a:ext cx="339352" cy="531767"/>
          </a:xfrm>
          <a:prstGeom prst="straightConnector1">
            <a:avLst/>
          </a:prstGeom>
          <a:ln w="7620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EBEF9C-FF58-7447-893B-E76E2C10E961}"/>
              </a:ext>
            </a:extLst>
          </p:cNvPr>
          <p:cNvCxnSpPr>
            <a:cxnSpLocks/>
          </p:cNvCxnSpPr>
          <p:nvPr/>
        </p:nvCxnSpPr>
        <p:spPr>
          <a:xfrm flipH="1" flipV="1">
            <a:off x="1739027" y="4097050"/>
            <a:ext cx="652616" cy="1"/>
          </a:xfrm>
          <a:prstGeom prst="straightConnector1">
            <a:avLst/>
          </a:prstGeom>
          <a:ln w="7620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5FBE0F-0196-D341-811D-462BF18A2DFD}"/>
              </a:ext>
            </a:extLst>
          </p:cNvPr>
          <p:cNvCxnSpPr>
            <a:cxnSpLocks/>
          </p:cNvCxnSpPr>
          <p:nvPr/>
        </p:nvCxnSpPr>
        <p:spPr>
          <a:xfrm>
            <a:off x="3444716" y="4625907"/>
            <a:ext cx="0" cy="639545"/>
          </a:xfrm>
          <a:prstGeom prst="straightConnector1">
            <a:avLst/>
          </a:prstGeom>
          <a:ln w="76200">
            <a:solidFill>
              <a:schemeClr val="accent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>
            <a:extLst>
              <a:ext uri="{FF2B5EF4-FFF2-40B4-BE49-F238E27FC236}">
                <a16:creationId xmlns:a16="http://schemas.microsoft.com/office/drawing/2014/main" id="{BBDBEABF-8BB6-0A4F-9449-BC3EE2ED2054}"/>
              </a:ext>
            </a:extLst>
          </p:cNvPr>
          <p:cNvSpPr/>
          <p:nvPr/>
        </p:nvSpPr>
        <p:spPr>
          <a:xfrm>
            <a:off x="6183436" y="5378906"/>
            <a:ext cx="2283231" cy="1117600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SPARQL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2CE4AEE-10FF-F64C-9CA0-DC0C42D37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51" y="5725984"/>
            <a:ext cx="996145" cy="57997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0BDFD3-E7D5-7C45-BB47-E6064F895491}"/>
              </a:ext>
            </a:extLst>
          </p:cNvPr>
          <p:cNvCxnSpPr>
            <a:cxnSpLocks/>
          </p:cNvCxnSpPr>
          <p:nvPr/>
        </p:nvCxnSpPr>
        <p:spPr>
          <a:xfrm>
            <a:off x="4571999" y="5937706"/>
            <a:ext cx="1465966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A69BE9-CB4D-D343-909A-1BD7DEDC3B40}"/>
              </a:ext>
            </a:extLst>
          </p:cNvPr>
          <p:cNvSpPr txBox="1"/>
          <p:nvPr/>
        </p:nvSpPr>
        <p:spPr>
          <a:xfrm>
            <a:off x="4953913" y="5448227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3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RDF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66B3F05-8C75-5546-A13A-AAEEAF1D7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415" y="2449759"/>
            <a:ext cx="2449270" cy="223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507CA48-AC10-344A-B070-7AF855FC5842}"/>
              </a:ext>
            </a:extLst>
          </p:cNvPr>
          <p:cNvSpPr/>
          <p:nvPr/>
        </p:nvSpPr>
        <p:spPr>
          <a:xfrm>
            <a:off x="6332827" y="1929825"/>
            <a:ext cx="1966139" cy="44873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SPARQL Query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ED6267-5F6B-344C-879B-99FA1E74C1AB}"/>
              </a:ext>
            </a:extLst>
          </p:cNvPr>
          <p:cNvCxnSpPr>
            <a:cxnSpLocks/>
          </p:cNvCxnSpPr>
          <p:nvPr/>
        </p:nvCxnSpPr>
        <p:spPr>
          <a:xfrm flipV="1">
            <a:off x="7315897" y="4855391"/>
            <a:ext cx="0" cy="41006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67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DEF339-03AA-1144-9238-B9E6349B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96596"/>
            <a:ext cx="9144000" cy="6464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96022-C97B-BC44-8936-47C3F24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61068"/>
            <a:ext cx="7772400" cy="211296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Goals of the Wikidata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B61FA-2644-114D-A1FE-19FE659FD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81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3765-FF7F-B945-B2B4-4381A195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Wikibase</a:t>
            </a:r>
            <a:r>
              <a:rPr lang="en-US" dirty="0"/>
              <a:t> API</a:t>
            </a:r>
            <a:br>
              <a:rPr lang="en-US" dirty="0"/>
            </a:br>
            <a:r>
              <a:rPr lang="en-US" sz="2400" dirty="0">
                <a:hlinkClick r:id="rId2"/>
              </a:rPr>
              <a:t>https://www.mediawiki.org/wiki/Wikibase/API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03A7D-F3C6-484D-978E-D81A5152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F9C71-71E3-1041-A739-0AD2832B1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0845"/>
          <a:stretch/>
        </p:blipFill>
        <p:spPr>
          <a:xfrm>
            <a:off x="0" y="1095221"/>
            <a:ext cx="9144000" cy="57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61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43B1C9-A460-B04A-BD16-567E4EB1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67" y="0"/>
            <a:ext cx="6443133" cy="6871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05C44-3872-4F41-84CB-A99C1806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Wikidata JSON Format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D0006-36D9-6843-A4D8-69087FF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1CF7-2523-6F4D-A4CE-8FCC768DBE13}"/>
              </a:ext>
            </a:extLst>
          </p:cNvPr>
          <p:cNvSpPr txBox="1"/>
          <p:nvPr/>
        </p:nvSpPr>
        <p:spPr>
          <a:xfrm>
            <a:off x="1092375" y="101953"/>
            <a:ext cx="862737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D6BAB-899D-2448-9238-93C8BB492B9E}"/>
              </a:ext>
            </a:extLst>
          </p:cNvPr>
          <p:cNvSpPr txBox="1"/>
          <p:nvPr/>
        </p:nvSpPr>
        <p:spPr>
          <a:xfrm>
            <a:off x="739715" y="767522"/>
            <a:ext cx="1215397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property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0A8EB-C7B5-7F49-87C0-A47072A9A809}"/>
              </a:ext>
            </a:extLst>
          </p:cNvPr>
          <p:cNvSpPr txBox="1"/>
          <p:nvPr/>
        </p:nvSpPr>
        <p:spPr>
          <a:xfrm>
            <a:off x="980165" y="1433091"/>
            <a:ext cx="974947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79BA6-4ED4-BC4E-BEF5-94C1BF008525}"/>
              </a:ext>
            </a:extLst>
          </p:cNvPr>
          <p:cNvSpPr txBox="1"/>
          <p:nvPr/>
        </p:nvSpPr>
        <p:spPr>
          <a:xfrm>
            <a:off x="621092" y="2544816"/>
            <a:ext cx="1334020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qualifiers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C9B62-E58A-1243-8233-455B765DC96E}"/>
              </a:ext>
            </a:extLst>
          </p:cNvPr>
          <p:cNvSpPr txBox="1"/>
          <p:nvPr/>
        </p:nvSpPr>
        <p:spPr>
          <a:xfrm>
            <a:off x="470410" y="5762150"/>
            <a:ext cx="148470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references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A710C9-1324-8149-BA04-607C7F2666C5}"/>
              </a:ext>
            </a:extLst>
          </p:cNvPr>
          <p:cNvCxnSpPr>
            <a:cxnSpLocks/>
          </p:cNvCxnSpPr>
          <p:nvPr/>
        </p:nvCxnSpPr>
        <p:spPr>
          <a:xfrm>
            <a:off x="2048933" y="235755"/>
            <a:ext cx="10160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7E24F6-CC61-2E4B-81D2-B79FF150461E}"/>
              </a:ext>
            </a:extLst>
          </p:cNvPr>
          <p:cNvCxnSpPr>
            <a:cxnSpLocks/>
          </p:cNvCxnSpPr>
          <p:nvPr/>
        </p:nvCxnSpPr>
        <p:spPr>
          <a:xfrm flipV="1">
            <a:off x="2048933" y="626533"/>
            <a:ext cx="1312334" cy="33735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851FC2-A641-ED41-9E3B-550CDE481FEC}"/>
              </a:ext>
            </a:extLst>
          </p:cNvPr>
          <p:cNvCxnSpPr>
            <a:cxnSpLocks/>
          </p:cNvCxnSpPr>
          <p:nvPr/>
        </p:nvCxnSpPr>
        <p:spPr>
          <a:xfrm flipV="1">
            <a:off x="2048933" y="1433091"/>
            <a:ext cx="1735667" cy="2081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278F64-6100-284F-9254-73FD133DCE41}"/>
              </a:ext>
            </a:extLst>
          </p:cNvPr>
          <p:cNvCxnSpPr>
            <a:cxnSpLocks/>
          </p:cNvCxnSpPr>
          <p:nvPr/>
        </p:nvCxnSpPr>
        <p:spPr>
          <a:xfrm flipV="1">
            <a:off x="2048933" y="2700867"/>
            <a:ext cx="1642534" cy="8335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0A5E45-1483-364C-A941-491D59EA656A}"/>
              </a:ext>
            </a:extLst>
          </p:cNvPr>
          <p:cNvCxnSpPr>
            <a:cxnSpLocks/>
          </p:cNvCxnSpPr>
          <p:nvPr/>
        </p:nvCxnSpPr>
        <p:spPr>
          <a:xfrm>
            <a:off x="2048933" y="6001555"/>
            <a:ext cx="1642534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691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B365-F056-C348-B0E1-0B8CCCE9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</a:t>
            </a:r>
            <a:r>
              <a:rPr lang="en-US" dirty="0" err="1"/>
              <a:t>DBpedia</a:t>
            </a:r>
            <a:r>
              <a:rPr lang="en-US" dirty="0"/>
              <a:t>, YAGO and Cyc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0321B-AA1A-E441-AADD-3F4FFA463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23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66CF-FEA2-9546-8D10-10A40DCC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Data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68C4BB-7F01-F642-927C-0184CE39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88CFE-3717-9F45-8C0D-D56BEFC5E3FC}"/>
              </a:ext>
            </a:extLst>
          </p:cNvPr>
          <p:cNvSpPr txBox="1"/>
          <p:nvPr/>
        </p:nvSpPr>
        <p:spPr>
          <a:xfrm>
            <a:off x="457200" y="1797853"/>
            <a:ext cx="45677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Dbpedia</a:t>
            </a:r>
            <a:r>
              <a:rPr lang="en-US" sz="2800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and YAGO: RDF Triples</a:t>
            </a:r>
          </a:p>
          <a:p>
            <a:pPr algn="l"/>
            <a:r>
              <a:rPr lang="en-US" sz="2800" b="1" dirty="0">
                <a:solidFill>
                  <a:schemeClr val="accent3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subject + property +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7B19-19BC-0247-8251-8A96B2C6CFD0}"/>
              </a:ext>
            </a:extLst>
          </p:cNvPr>
          <p:cNvSpPr txBox="1"/>
          <p:nvPr/>
        </p:nvSpPr>
        <p:spPr>
          <a:xfrm>
            <a:off x="457200" y="3971683"/>
            <a:ext cx="76097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Wikidata Statements</a:t>
            </a:r>
          </a:p>
          <a:p>
            <a:r>
              <a:rPr lang="en-US" sz="2800" b="1" dirty="0">
                <a:solidFill>
                  <a:schemeClr val="accent3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subject + property + value + </a:t>
            </a:r>
            <a:r>
              <a:rPr lang="en-US" sz="2800" b="1" dirty="0">
                <a:solidFill>
                  <a:schemeClr val="accent4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qualifiers + references</a:t>
            </a:r>
          </a:p>
        </p:txBody>
      </p:sp>
    </p:spTree>
    <p:extLst>
      <p:ext uri="{BB962C8B-B14F-4D97-AF65-F5344CB8AC3E}">
        <p14:creationId xmlns:p14="http://schemas.microsoft.com/office/powerpoint/2010/main" val="3783024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6AC-2E9C-8443-9D66-6DB60676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DBPedia</a:t>
            </a:r>
            <a:r>
              <a:rPr lang="en-US" dirty="0"/>
              <a:t> &amp; YAGO: Built From Wikipedia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1387A-7F07-784A-86EF-E38A3E3C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130E6-4101-8144-8AAA-66FF76D4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27" y="1741201"/>
            <a:ext cx="1127124" cy="13806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6750D61-55DC-E84A-BFD5-D21A6262260D}"/>
              </a:ext>
            </a:extLst>
          </p:cNvPr>
          <p:cNvSpPr/>
          <p:nvPr/>
        </p:nvSpPr>
        <p:spPr>
          <a:xfrm>
            <a:off x="4770765" y="1994674"/>
            <a:ext cx="1447800" cy="8938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7A8E6-1AD2-694D-BDFC-8C619BF0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80" y="1310449"/>
            <a:ext cx="1451086" cy="893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B9D42-A402-6345-8113-B336DF231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680" y="2332871"/>
            <a:ext cx="1451086" cy="7473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8B7912-160B-9F4C-8738-B30B8B753A8B}"/>
              </a:ext>
            </a:extLst>
          </p:cNvPr>
          <p:cNvCxnSpPr>
            <a:cxnSpLocks/>
          </p:cNvCxnSpPr>
          <p:nvPr/>
        </p:nvCxnSpPr>
        <p:spPr>
          <a:xfrm>
            <a:off x="3970867" y="2441609"/>
            <a:ext cx="601133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9F2A36-9336-494D-86B7-02BED177E6FC}"/>
              </a:ext>
            </a:extLst>
          </p:cNvPr>
          <p:cNvCxnSpPr>
            <a:cxnSpLocks/>
          </p:cNvCxnSpPr>
          <p:nvPr/>
        </p:nvCxnSpPr>
        <p:spPr>
          <a:xfrm>
            <a:off x="6460066" y="2433143"/>
            <a:ext cx="570430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B9471-7DEE-0B46-BC2D-6455DD96B7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31"/>
          <a:stretch/>
        </p:blipFill>
        <p:spPr>
          <a:xfrm>
            <a:off x="385234" y="1860677"/>
            <a:ext cx="1070420" cy="1058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E2C8CB-0DD0-8A40-A7AC-30C47D9BC872}"/>
              </a:ext>
            </a:extLst>
          </p:cNvPr>
          <p:cNvCxnSpPr>
            <a:cxnSpLocks/>
          </p:cNvCxnSpPr>
          <p:nvPr/>
        </p:nvCxnSpPr>
        <p:spPr>
          <a:xfrm>
            <a:off x="1710954" y="2431538"/>
            <a:ext cx="601133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11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6AC-2E9C-8443-9D66-6DB60676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Wikidata: Crowdsourced + Bots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1387A-7F07-784A-86EF-E38A3E3C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130E6-4101-8144-8AAA-66FF76D4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27" y="1741201"/>
            <a:ext cx="1127124" cy="13806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6750D61-55DC-E84A-BFD5-D21A6262260D}"/>
              </a:ext>
            </a:extLst>
          </p:cNvPr>
          <p:cNvSpPr/>
          <p:nvPr/>
        </p:nvSpPr>
        <p:spPr>
          <a:xfrm>
            <a:off x="4770765" y="1994674"/>
            <a:ext cx="1447800" cy="8938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7A8E6-1AD2-694D-BDFC-8C619BF0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80" y="1310449"/>
            <a:ext cx="1451086" cy="893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B9D42-A402-6345-8113-B336DF231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680" y="2332871"/>
            <a:ext cx="1451086" cy="7473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8B7912-160B-9F4C-8738-B30B8B753A8B}"/>
              </a:ext>
            </a:extLst>
          </p:cNvPr>
          <p:cNvCxnSpPr>
            <a:cxnSpLocks/>
          </p:cNvCxnSpPr>
          <p:nvPr/>
        </p:nvCxnSpPr>
        <p:spPr>
          <a:xfrm>
            <a:off x="3970867" y="2441609"/>
            <a:ext cx="601133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9F2A36-9336-494D-86B7-02BED177E6FC}"/>
              </a:ext>
            </a:extLst>
          </p:cNvPr>
          <p:cNvCxnSpPr>
            <a:cxnSpLocks/>
          </p:cNvCxnSpPr>
          <p:nvPr/>
        </p:nvCxnSpPr>
        <p:spPr>
          <a:xfrm>
            <a:off x="6460066" y="2433143"/>
            <a:ext cx="570430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B9471-7DEE-0B46-BC2D-6455DD96B7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31"/>
          <a:stretch/>
        </p:blipFill>
        <p:spPr>
          <a:xfrm>
            <a:off x="385234" y="1860677"/>
            <a:ext cx="1070420" cy="1058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E2C8CB-0DD0-8A40-A7AC-30C47D9BC872}"/>
              </a:ext>
            </a:extLst>
          </p:cNvPr>
          <p:cNvCxnSpPr>
            <a:cxnSpLocks/>
          </p:cNvCxnSpPr>
          <p:nvPr/>
        </p:nvCxnSpPr>
        <p:spPr>
          <a:xfrm>
            <a:off x="1710954" y="2431538"/>
            <a:ext cx="601133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1ED2A0C-4DDC-8C4D-B4D6-79F9BD26AAC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2087" y="4358669"/>
            <a:ext cx="1594391" cy="11272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9776E-5915-AA41-BA24-9EB53E2A2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31"/>
          <a:stretch/>
        </p:blipFill>
        <p:spPr>
          <a:xfrm>
            <a:off x="385234" y="4370402"/>
            <a:ext cx="1070420" cy="105833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857910-0E8B-C14E-89DE-6C6CF5AEAF0E}"/>
              </a:ext>
            </a:extLst>
          </p:cNvPr>
          <p:cNvCxnSpPr>
            <a:cxnSpLocks/>
          </p:cNvCxnSpPr>
          <p:nvPr/>
        </p:nvCxnSpPr>
        <p:spPr>
          <a:xfrm>
            <a:off x="1710954" y="4941263"/>
            <a:ext cx="601133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loud 19">
            <a:extLst>
              <a:ext uri="{FF2B5EF4-FFF2-40B4-BE49-F238E27FC236}">
                <a16:creationId xmlns:a16="http://schemas.microsoft.com/office/drawing/2014/main" id="{3BF9B2AB-AD30-3440-B6BA-7C61AA7ED921}"/>
              </a:ext>
            </a:extLst>
          </p:cNvPr>
          <p:cNvSpPr/>
          <p:nvPr/>
        </p:nvSpPr>
        <p:spPr>
          <a:xfrm>
            <a:off x="7234968" y="4319602"/>
            <a:ext cx="1594391" cy="1193800"/>
          </a:xfrm>
          <a:prstGeom prst="clou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web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115944-948E-B846-A15B-6DA6AC902013}"/>
              </a:ext>
            </a:extLst>
          </p:cNvPr>
          <p:cNvSpPr/>
          <p:nvPr/>
        </p:nvSpPr>
        <p:spPr>
          <a:xfrm>
            <a:off x="4979086" y="4262932"/>
            <a:ext cx="1031158" cy="6366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Bot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73CCEB-B354-9547-8520-2194328E5BD4}"/>
              </a:ext>
            </a:extLst>
          </p:cNvPr>
          <p:cNvCxnSpPr>
            <a:cxnSpLocks/>
          </p:cNvCxnSpPr>
          <p:nvPr/>
        </p:nvCxnSpPr>
        <p:spPr>
          <a:xfrm flipH="1">
            <a:off x="3940347" y="4942428"/>
            <a:ext cx="563921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AC61F4-49A6-B441-A71C-DD92E945DD1C}"/>
              </a:ext>
            </a:extLst>
          </p:cNvPr>
          <p:cNvCxnSpPr>
            <a:cxnSpLocks/>
          </p:cNvCxnSpPr>
          <p:nvPr/>
        </p:nvCxnSpPr>
        <p:spPr>
          <a:xfrm flipH="1">
            <a:off x="6429548" y="4942428"/>
            <a:ext cx="563921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4551516-F0B0-D544-930C-86B7E23F6B8B}"/>
              </a:ext>
            </a:extLst>
          </p:cNvPr>
          <p:cNvSpPr/>
          <p:nvPr/>
        </p:nvSpPr>
        <p:spPr>
          <a:xfrm>
            <a:off x="4750486" y="5033399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C5D63A-BCD3-404C-97BA-B09BD8AD64F9}"/>
              </a:ext>
            </a:extLst>
          </p:cNvPr>
          <p:cNvSpPr/>
          <p:nvPr/>
        </p:nvSpPr>
        <p:spPr>
          <a:xfrm>
            <a:off x="5393952" y="4999532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2849289-7FA0-E84E-B56C-37E5FAC2C0D0}"/>
              </a:ext>
            </a:extLst>
          </p:cNvPr>
          <p:cNvSpPr/>
          <p:nvPr/>
        </p:nvSpPr>
        <p:spPr>
          <a:xfrm>
            <a:off x="5944285" y="5346665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16D868-E423-3F47-BE27-52074CE977B7}"/>
              </a:ext>
            </a:extLst>
          </p:cNvPr>
          <p:cNvSpPr/>
          <p:nvPr/>
        </p:nvSpPr>
        <p:spPr>
          <a:xfrm>
            <a:off x="5343152" y="5465198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7E8C14-BEBA-9D44-893A-E4425F7FC305}"/>
              </a:ext>
            </a:extLst>
          </p:cNvPr>
          <p:cNvSpPr/>
          <p:nvPr/>
        </p:nvSpPr>
        <p:spPr>
          <a:xfrm>
            <a:off x="4733552" y="5541398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CF082F-58C5-9045-82A3-525FAD3C7775}"/>
              </a:ext>
            </a:extLst>
          </p:cNvPr>
          <p:cNvSpPr/>
          <p:nvPr/>
        </p:nvSpPr>
        <p:spPr>
          <a:xfrm>
            <a:off x="5868086" y="5829264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5A9D983-93AC-2C48-8494-12E5FE32533F}"/>
              </a:ext>
            </a:extLst>
          </p:cNvPr>
          <p:cNvSpPr/>
          <p:nvPr/>
        </p:nvSpPr>
        <p:spPr>
          <a:xfrm>
            <a:off x="5148418" y="5930865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77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D6AC-2E9C-8443-9D66-6DB60676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Feeds Wikipedia </a:t>
            </a:r>
            <a:r>
              <a:rPr lang="en-US" dirty="0" err="1"/>
              <a:t>Infoboxes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1387A-7F07-784A-86EF-E38A3E3C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130E6-4101-8144-8AAA-66FF76D4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27" y="1741201"/>
            <a:ext cx="1127124" cy="13806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6750D61-55DC-E84A-BFD5-D21A6262260D}"/>
              </a:ext>
            </a:extLst>
          </p:cNvPr>
          <p:cNvSpPr/>
          <p:nvPr/>
        </p:nvSpPr>
        <p:spPr>
          <a:xfrm>
            <a:off x="4770765" y="1994674"/>
            <a:ext cx="1447800" cy="8938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7A8E6-1AD2-694D-BDFC-8C619BF0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80" y="1310449"/>
            <a:ext cx="1451086" cy="893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B9D42-A402-6345-8113-B336DF231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680" y="2332871"/>
            <a:ext cx="1451086" cy="7473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8B7912-160B-9F4C-8738-B30B8B753A8B}"/>
              </a:ext>
            </a:extLst>
          </p:cNvPr>
          <p:cNvCxnSpPr>
            <a:cxnSpLocks/>
          </p:cNvCxnSpPr>
          <p:nvPr/>
        </p:nvCxnSpPr>
        <p:spPr>
          <a:xfrm>
            <a:off x="3970867" y="2441609"/>
            <a:ext cx="601133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9F2A36-9336-494D-86B7-02BED177E6FC}"/>
              </a:ext>
            </a:extLst>
          </p:cNvPr>
          <p:cNvCxnSpPr>
            <a:cxnSpLocks/>
          </p:cNvCxnSpPr>
          <p:nvPr/>
        </p:nvCxnSpPr>
        <p:spPr>
          <a:xfrm>
            <a:off x="6460066" y="2433143"/>
            <a:ext cx="570430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B9471-7DEE-0B46-BC2D-6455DD96B7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31"/>
          <a:stretch/>
        </p:blipFill>
        <p:spPr>
          <a:xfrm>
            <a:off x="385234" y="1860677"/>
            <a:ext cx="1070420" cy="10583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E2C8CB-0DD0-8A40-A7AC-30C47D9BC872}"/>
              </a:ext>
            </a:extLst>
          </p:cNvPr>
          <p:cNvCxnSpPr>
            <a:cxnSpLocks/>
          </p:cNvCxnSpPr>
          <p:nvPr/>
        </p:nvCxnSpPr>
        <p:spPr>
          <a:xfrm>
            <a:off x="1710954" y="2431538"/>
            <a:ext cx="601133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1ED2A0C-4DDC-8C4D-B4D6-79F9BD26AAC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2087" y="4358669"/>
            <a:ext cx="1594391" cy="11272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9776E-5915-AA41-BA24-9EB53E2A2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31"/>
          <a:stretch/>
        </p:blipFill>
        <p:spPr>
          <a:xfrm>
            <a:off x="385234" y="4370402"/>
            <a:ext cx="1070420" cy="105833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857910-0E8B-C14E-89DE-6C6CF5AEAF0E}"/>
              </a:ext>
            </a:extLst>
          </p:cNvPr>
          <p:cNvCxnSpPr>
            <a:cxnSpLocks/>
          </p:cNvCxnSpPr>
          <p:nvPr/>
        </p:nvCxnSpPr>
        <p:spPr>
          <a:xfrm>
            <a:off x="1710954" y="4941263"/>
            <a:ext cx="601133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loud 19">
            <a:extLst>
              <a:ext uri="{FF2B5EF4-FFF2-40B4-BE49-F238E27FC236}">
                <a16:creationId xmlns:a16="http://schemas.microsoft.com/office/drawing/2014/main" id="{3BF9B2AB-AD30-3440-B6BA-7C61AA7ED921}"/>
              </a:ext>
            </a:extLst>
          </p:cNvPr>
          <p:cNvSpPr/>
          <p:nvPr/>
        </p:nvSpPr>
        <p:spPr>
          <a:xfrm>
            <a:off x="7234968" y="4319602"/>
            <a:ext cx="1594391" cy="1193800"/>
          </a:xfrm>
          <a:prstGeom prst="clou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web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115944-948E-B846-A15B-6DA6AC902013}"/>
              </a:ext>
            </a:extLst>
          </p:cNvPr>
          <p:cNvSpPr/>
          <p:nvPr/>
        </p:nvSpPr>
        <p:spPr>
          <a:xfrm>
            <a:off x="4979086" y="4262932"/>
            <a:ext cx="1031158" cy="6366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Bot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73CCEB-B354-9547-8520-2194328E5BD4}"/>
              </a:ext>
            </a:extLst>
          </p:cNvPr>
          <p:cNvCxnSpPr>
            <a:cxnSpLocks/>
          </p:cNvCxnSpPr>
          <p:nvPr/>
        </p:nvCxnSpPr>
        <p:spPr>
          <a:xfrm flipH="1">
            <a:off x="3940347" y="4942428"/>
            <a:ext cx="563921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AC61F4-49A6-B441-A71C-DD92E945DD1C}"/>
              </a:ext>
            </a:extLst>
          </p:cNvPr>
          <p:cNvCxnSpPr>
            <a:cxnSpLocks/>
          </p:cNvCxnSpPr>
          <p:nvPr/>
        </p:nvCxnSpPr>
        <p:spPr>
          <a:xfrm flipH="1">
            <a:off x="6429548" y="4942428"/>
            <a:ext cx="563921" cy="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4551516-F0B0-D544-930C-86B7E23F6B8B}"/>
              </a:ext>
            </a:extLst>
          </p:cNvPr>
          <p:cNvSpPr/>
          <p:nvPr/>
        </p:nvSpPr>
        <p:spPr>
          <a:xfrm>
            <a:off x="4750486" y="5033399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C5D63A-BCD3-404C-97BA-B09BD8AD64F9}"/>
              </a:ext>
            </a:extLst>
          </p:cNvPr>
          <p:cNvSpPr/>
          <p:nvPr/>
        </p:nvSpPr>
        <p:spPr>
          <a:xfrm>
            <a:off x="5393952" y="4999532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2849289-7FA0-E84E-B56C-37E5FAC2C0D0}"/>
              </a:ext>
            </a:extLst>
          </p:cNvPr>
          <p:cNvSpPr/>
          <p:nvPr/>
        </p:nvSpPr>
        <p:spPr>
          <a:xfrm>
            <a:off x="5944285" y="5346665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16D868-E423-3F47-BE27-52074CE977B7}"/>
              </a:ext>
            </a:extLst>
          </p:cNvPr>
          <p:cNvSpPr/>
          <p:nvPr/>
        </p:nvSpPr>
        <p:spPr>
          <a:xfrm>
            <a:off x="5343152" y="5465198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7E8C14-BEBA-9D44-893A-E4425F7FC305}"/>
              </a:ext>
            </a:extLst>
          </p:cNvPr>
          <p:cNvSpPr/>
          <p:nvPr/>
        </p:nvSpPr>
        <p:spPr>
          <a:xfrm>
            <a:off x="4733552" y="5541398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CF082F-58C5-9045-82A3-525FAD3C7775}"/>
              </a:ext>
            </a:extLst>
          </p:cNvPr>
          <p:cNvSpPr/>
          <p:nvPr/>
        </p:nvSpPr>
        <p:spPr>
          <a:xfrm>
            <a:off x="5868086" y="5829264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5A9D983-93AC-2C48-8494-12E5FE32533F}"/>
              </a:ext>
            </a:extLst>
          </p:cNvPr>
          <p:cNvSpPr/>
          <p:nvPr/>
        </p:nvSpPr>
        <p:spPr>
          <a:xfrm>
            <a:off x="5148418" y="5930865"/>
            <a:ext cx="549647" cy="3953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F74ABB-76CC-4347-ACCE-A90C71FCF568}"/>
              </a:ext>
            </a:extLst>
          </p:cNvPr>
          <p:cNvCxnSpPr>
            <a:cxnSpLocks/>
          </p:cNvCxnSpPr>
          <p:nvPr/>
        </p:nvCxnSpPr>
        <p:spPr>
          <a:xfrm flipV="1">
            <a:off x="3158067" y="3513667"/>
            <a:ext cx="0" cy="558800"/>
          </a:xfrm>
          <a:prstGeom prst="straightConnector1">
            <a:avLst/>
          </a:prstGeom>
          <a:ln w="1016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75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B09310-3507-6848-95A1-1DCEA24B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https://www.cyc.com/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959F9-F9ED-A545-B4A8-0F9B9396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0140E-78E3-244C-A505-59C448AB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104900"/>
            <a:ext cx="8496300" cy="575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D3669-4E50-EB4B-AAD9-21EDDA4D3DFE}"/>
              </a:ext>
            </a:extLst>
          </p:cNvPr>
          <p:cNvSpPr txBox="1"/>
          <p:nvPr/>
        </p:nvSpPr>
        <p:spPr>
          <a:xfrm>
            <a:off x="6038909" y="2232134"/>
            <a:ext cx="2614818" cy="83099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&gt; 10,000 predicates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&gt; 25M assertions</a:t>
            </a:r>
          </a:p>
        </p:txBody>
      </p:sp>
    </p:spTree>
    <p:extLst>
      <p:ext uri="{BB962C8B-B14F-4D97-AF65-F5344CB8AC3E}">
        <p14:creationId xmlns:p14="http://schemas.microsoft.com/office/powerpoint/2010/main" val="4007634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BEC6-B71C-3B4E-B9D4-FB63D1EC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“Ontology”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A921C-8F66-5345-BB84-49D11BB32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74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51579-C5DC-0844-9EFC-A0CE17E1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A28E6-7F59-454F-BA28-F4ABF4BF818C}"/>
              </a:ext>
            </a:extLst>
          </p:cNvPr>
          <p:cNvSpPr txBox="1"/>
          <p:nvPr/>
        </p:nvSpPr>
        <p:spPr>
          <a:xfrm>
            <a:off x="549809" y="1989667"/>
            <a:ext cx="804438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No OWL file</a:t>
            </a:r>
          </a:p>
          <a:p>
            <a:pPr algn="ctr"/>
            <a:r>
              <a:rPr lang="en-US" sz="4000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No RDF Schema file</a:t>
            </a:r>
          </a:p>
          <a:p>
            <a:pPr algn="ctr"/>
            <a:endParaRPr lang="en-US" sz="40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algn="ctr"/>
            <a:r>
              <a:rPr lang="en-US" sz="4000" b="1" dirty="0">
                <a:solidFill>
                  <a:schemeClr val="accent3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… but there is a very large “Ontology”</a:t>
            </a:r>
          </a:p>
        </p:txBody>
      </p:sp>
    </p:spTree>
    <p:extLst>
      <p:ext uri="{BB962C8B-B14F-4D97-AF65-F5344CB8AC3E}">
        <p14:creationId xmlns:p14="http://schemas.microsoft.com/office/powerpoint/2010/main" val="233268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A09F6-E301-0D45-9796-641D9D58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0CDC5-385B-E442-B4E0-DFB98FD2AF94}"/>
              </a:ext>
            </a:extLst>
          </p:cNvPr>
          <p:cNvSpPr/>
          <p:nvPr/>
        </p:nvSpPr>
        <p:spPr>
          <a:xfrm>
            <a:off x="0" y="342037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222222"/>
                </a:solidFill>
                <a:latin typeface="Arial" panose="020B0604020202020204" pitchFamily="34" charset="0"/>
              </a:rPr>
              <a:t>Wikidata</a:t>
            </a:r>
            <a:r>
              <a:rPr lang="en-US" sz="4800" dirty="0">
                <a:solidFill>
                  <a:srgbClr val="222222"/>
                </a:solidFill>
                <a:latin typeface="Arial" panose="020B0604020202020204" pitchFamily="34" charset="0"/>
              </a:rPr>
              <a:t> is a free, collaborative, multilingual, secondary database, collecting structured data to provide support for Wikipedia, Wikimedia Commons, the other wikis of the </a:t>
            </a:r>
            <a:r>
              <a:rPr lang="en-US" sz="4800" dirty="0">
                <a:solidFill>
                  <a:srgbClr val="0B0080"/>
                </a:solidFill>
                <a:latin typeface="Arial" panose="020B0604020202020204" pitchFamily="34" charset="0"/>
                <a:hlinkClick r:id="rId2" tooltip="Help:Wikimedia"/>
              </a:rPr>
              <a:t>Wikimedia movement</a:t>
            </a:r>
            <a:r>
              <a:rPr lang="en-US" sz="4800" dirty="0">
                <a:solidFill>
                  <a:srgbClr val="222222"/>
                </a:solidFill>
                <a:latin typeface="Arial" panose="020B0604020202020204" pitchFamily="34" charset="0"/>
              </a:rPr>
              <a:t>, and to anyone in the world.</a:t>
            </a:r>
            <a:endParaRPr lang="en-US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772E2-79E5-A241-974F-52D302BB7B24}"/>
              </a:ext>
            </a:extLst>
          </p:cNvPr>
          <p:cNvSpPr/>
          <p:nvPr/>
        </p:nvSpPr>
        <p:spPr>
          <a:xfrm>
            <a:off x="1985434" y="6253234"/>
            <a:ext cx="5173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https://www.wikidata.org/wiki/Wikidata:Introduction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04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66858-C4A3-844A-A532-D764BA5C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of (P31)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AF62E-F780-8240-8670-2A80DCB9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52398-681A-D541-8CA3-16142915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15"/>
          <a:stretch/>
        </p:blipFill>
        <p:spPr>
          <a:xfrm>
            <a:off x="-6991" y="1173480"/>
            <a:ext cx="9150991" cy="5684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173DE-3A67-2042-BE95-B8B173FF1A09}"/>
              </a:ext>
            </a:extLst>
          </p:cNvPr>
          <p:cNvSpPr/>
          <p:nvPr/>
        </p:nvSpPr>
        <p:spPr>
          <a:xfrm>
            <a:off x="228600" y="2476659"/>
            <a:ext cx="2658533" cy="368141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5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3973-2860-DE42-A047-42BF820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subclass of (P279)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AA538-0ABE-EE40-B84B-89D64215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756A3-9CCA-6649-8989-B8CA21D0E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2"/>
          <a:stretch/>
        </p:blipFill>
        <p:spPr>
          <a:xfrm>
            <a:off x="307596" y="931332"/>
            <a:ext cx="8528808" cy="5926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713BC9-24A8-454F-A28C-D819A6CC6CAE}"/>
              </a:ext>
            </a:extLst>
          </p:cNvPr>
          <p:cNvSpPr/>
          <p:nvPr/>
        </p:nvSpPr>
        <p:spPr>
          <a:xfrm>
            <a:off x="499535" y="1642535"/>
            <a:ext cx="4191000" cy="449899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32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2943A-5B80-CA45-B9D8-3B1C037E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“Classes” Are Items (e.g., Human)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F975F-135B-A143-B565-86D4DD75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C30A4-7DA8-E944-A76B-8453202B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72" y="1085365"/>
            <a:ext cx="7961856" cy="57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17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9BE7-342B-3C4F-B5EF-E683C87CC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3669285" cy="1553441"/>
          </a:xfrm>
        </p:spPr>
        <p:txBody>
          <a:bodyPr/>
          <a:lstStyle/>
          <a:p>
            <a:r>
              <a:rPr lang="en-US" dirty="0"/>
              <a:t>Large Class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3B1A3-A33C-E34C-9FF4-3F92ECA0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6D365-8E8D-2148-ABFE-2131F0A581FE}"/>
              </a:ext>
            </a:extLst>
          </p:cNvPr>
          <p:cNvSpPr txBox="1"/>
          <p:nvPr/>
        </p:nvSpPr>
        <p:spPr>
          <a:xfrm>
            <a:off x="0" y="2368007"/>
            <a:ext cx="4126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2,464,270 classes:</a:t>
            </a:r>
          </a:p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items with a </a:t>
            </a:r>
            <a:r>
              <a:rPr lang="en-US" sz="2400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subclass of </a:t>
            </a:r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(P279) property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E618D-4FB4-4640-A8D7-9294C819F9F4}"/>
              </a:ext>
            </a:extLst>
          </p:cNvPr>
          <p:cNvSpPr txBox="1"/>
          <p:nvPr/>
        </p:nvSpPr>
        <p:spPr>
          <a:xfrm>
            <a:off x="1" y="4104229"/>
            <a:ext cx="4126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63,672 classes with instances:</a:t>
            </a:r>
          </a:p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appear as values of </a:t>
            </a:r>
            <a:r>
              <a:rPr lang="en-US" sz="2400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instance of </a:t>
            </a:r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(P31) property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3ED40-94EC-2E41-8F5D-0D5ACD3C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486" y="0"/>
            <a:ext cx="5017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0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B9FD-157C-324B-B913-55A76667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3CA0A-AD4E-2144-90E2-655E007D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BE978-F4CC-3847-9304-636FBAAA4BA5}"/>
              </a:ext>
            </a:extLst>
          </p:cNvPr>
          <p:cNvSpPr txBox="1"/>
          <p:nvPr/>
        </p:nvSpPr>
        <p:spPr>
          <a:xfrm>
            <a:off x="2175933" y="1938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31A12-797A-0342-80BA-F16D2E092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3209" r="25250" b="52593"/>
          <a:stretch/>
        </p:blipFill>
        <p:spPr>
          <a:xfrm>
            <a:off x="24714" y="906556"/>
            <a:ext cx="4775886" cy="5936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94C54-BAE6-AF4C-876D-70C42343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47407" r="29079" b="3433"/>
          <a:stretch/>
        </p:blipFill>
        <p:spPr>
          <a:xfrm>
            <a:off x="4622114" y="254794"/>
            <a:ext cx="4521886" cy="660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1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3CA0A-AD4E-2144-90E2-655E007D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BE978-F4CC-3847-9304-636FBAAA4BA5}"/>
              </a:ext>
            </a:extLst>
          </p:cNvPr>
          <p:cNvSpPr txBox="1"/>
          <p:nvPr/>
        </p:nvSpPr>
        <p:spPr>
          <a:xfrm>
            <a:off x="2175933" y="1938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31A12-797A-0342-80BA-F16D2E092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2" t="13644" r="28378" b="52593"/>
          <a:stretch/>
        </p:blipFill>
        <p:spPr>
          <a:xfrm>
            <a:off x="2311400" y="19990"/>
            <a:ext cx="6832600" cy="6850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5752F9-06C6-EF4C-AFC0-4A5B41A46564}"/>
              </a:ext>
            </a:extLst>
          </p:cNvPr>
          <p:cNvSpPr txBox="1"/>
          <p:nvPr/>
        </p:nvSpPr>
        <p:spPr>
          <a:xfrm>
            <a:off x="225914" y="161219"/>
            <a:ext cx="132279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data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29506-6FAA-8B4E-A9C5-893E8179EBA4}"/>
              </a:ext>
            </a:extLst>
          </p:cNvPr>
          <p:cNvSpPr txBox="1"/>
          <p:nvPr/>
        </p:nvSpPr>
        <p:spPr>
          <a:xfrm>
            <a:off x="208281" y="826788"/>
            <a:ext cx="1340431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hierarchy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CE54E-2595-BC41-A24B-C0BD2D327E36}"/>
              </a:ext>
            </a:extLst>
          </p:cNvPr>
          <p:cNvSpPr txBox="1"/>
          <p:nvPr/>
        </p:nvSpPr>
        <p:spPr>
          <a:xfrm>
            <a:off x="168206" y="5050949"/>
            <a:ext cx="1380506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“domain”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ECDE73-C76B-784D-8DD8-3A33F69E2BF6}"/>
              </a:ext>
            </a:extLst>
          </p:cNvPr>
          <p:cNvCxnSpPr>
            <a:cxnSpLocks/>
          </p:cNvCxnSpPr>
          <p:nvPr/>
        </p:nvCxnSpPr>
        <p:spPr>
          <a:xfrm flipV="1">
            <a:off x="1642533" y="161219"/>
            <a:ext cx="575046" cy="27058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BD2C9-156E-4C4F-97D5-BEDE573108D0}"/>
              </a:ext>
            </a:extLst>
          </p:cNvPr>
          <p:cNvCxnSpPr>
            <a:cxnSpLocks/>
          </p:cNvCxnSpPr>
          <p:nvPr/>
        </p:nvCxnSpPr>
        <p:spPr>
          <a:xfrm flipV="1">
            <a:off x="1642533" y="489090"/>
            <a:ext cx="575046" cy="53406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F17712-141F-2C46-AD7F-C65CDF5CBB50}"/>
              </a:ext>
            </a:extLst>
          </p:cNvPr>
          <p:cNvCxnSpPr>
            <a:cxnSpLocks/>
          </p:cNvCxnSpPr>
          <p:nvPr/>
        </p:nvCxnSpPr>
        <p:spPr>
          <a:xfrm>
            <a:off x="1642533" y="5281781"/>
            <a:ext cx="625765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01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3CA0A-AD4E-2144-90E2-655E007D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94C54-BAE6-AF4C-876D-70C42343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47407" r="29079" b="15094"/>
          <a:stretch/>
        </p:blipFill>
        <p:spPr>
          <a:xfrm>
            <a:off x="2987185" y="0"/>
            <a:ext cx="615681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470A45-BF2C-0D4A-BD05-71741187CF31}"/>
              </a:ext>
            </a:extLst>
          </p:cNvPr>
          <p:cNvSpPr txBox="1"/>
          <p:nvPr/>
        </p:nvSpPr>
        <p:spPr>
          <a:xfrm>
            <a:off x="547063" y="161219"/>
            <a:ext cx="1492716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E2882-F28E-A34B-B883-BC74B15907D0}"/>
              </a:ext>
            </a:extLst>
          </p:cNvPr>
          <p:cNvSpPr txBox="1"/>
          <p:nvPr/>
        </p:nvSpPr>
        <p:spPr>
          <a:xfrm>
            <a:off x="478133" y="826788"/>
            <a:ext cx="1561646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constraints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F5407-BC77-9243-BF94-A6553A6BCAB2}"/>
              </a:ext>
            </a:extLst>
          </p:cNvPr>
          <p:cNvSpPr txBox="1"/>
          <p:nvPr/>
        </p:nvSpPr>
        <p:spPr>
          <a:xfrm>
            <a:off x="967049" y="5800379"/>
            <a:ext cx="1072730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inverse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9F34A7-001E-114E-A7C9-563C944372F0}"/>
              </a:ext>
            </a:extLst>
          </p:cNvPr>
          <p:cNvCxnSpPr>
            <a:cxnSpLocks/>
          </p:cNvCxnSpPr>
          <p:nvPr/>
        </p:nvCxnSpPr>
        <p:spPr>
          <a:xfrm flipV="1">
            <a:off x="2133600" y="76200"/>
            <a:ext cx="914400" cy="35560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7F6ABD-77DE-764C-970A-D2FE066719A3}"/>
              </a:ext>
            </a:extLst>
          </p:cNvPr>
          <p:cNvCxnSpPr>
            <a:cxnSpLocks/>
          </p:cNvCxnSpPr>
          <p:nvPr/>
        </p:nvCxnSpPr>
        <p:spPr>
          <a:xfrm flipV="1">
            <a:off x="2133600" y="431801"/>
            <a:ext cx="914400" cy="59135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3AF2E6-513E-6A4C-AE3D-FCB24359540A}"/>
              </a:ext>
            </a:extLst>
          </p:cNvPr>
          <p:cNvCxnSpPr>
            <a:cxnSpLocks/>
          </p:cNvCxnSpPr>
          <p:nvPr/>
        </p:nvCxnSpPr>
        <p:spPr>
          <a:xfrm>
            <a:off x="2133600" y="6031211"/>
            <a:ext cx="914400" cy="59135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82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EA32-A7E2-234C-A997-CAC597C5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By Type (Total 8,228*)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240AB-58FD-D542-84C1-5EB7C722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213C3-173F-A142-9132-6E3FE3F1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92" y="1227667"/>
            <a:ext cx="6203950" cy="5286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5F52CC-F5AF-3941-AD1F-2D7619E1192D}"/>
              </a:ext>
            </a:extLst>
          </p:cNvPr>
          <p:cNvSpPr txBox="1"/>
          <p:nvPr/>
        </p:nvSpPr>
        <p:spPr>
          <a:xfrm>
            <a:off x="4478867" y="6284012"/>
            <a:ext cx="4728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* in our Wikidata instance (6,884 in the public Wikidata)</a:t>
            </a:r>
          </a:p>
        </p:txBody>
      </p:sp>
    </p:spTree>
    <p:extLst>
      <p:ext uri="{BB962C8B-B14F-4D97-AF65-F5344CB8AC3E}">
        <p14:creationId xmlns:p14="http://schemas.microsoft.com/office/powerpoint/2010/main" val="2918305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3464-E5E7-2B46-B696-AC9AF555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Explorer</a:t>
            </a:r>
            <a:br>
              <a:rPr lang="en-US" dirty="0"/>
            </a:br>
            <a:r>
              <a:rPr lang="en-US" sz="2400" dirty="0">
                <a:hlinkClick r:id="rId2"/>
              </a:rPr>
              <a:t>https://tools.wmflabs.org/prop-explorer/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5BA01-205B-D74A-B530-6008B550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884DF-74C8-5847-ACE1-08B95C945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93"/>
          <a:stretch/>
        </p:blipFill>
        <p:spPr>
          <a:xfrm>
            <a:off x="0" y="1098789"/>
            <a:ext cx="9145502" cy="57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8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674B-52B7-C948-BC45-115DEACB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Properties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https://www.wikidata.org/wiki/Wikidata:Database_reports/List_of_properties/all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F1A9EC-A5FD-FC4B-9A62-048FFB65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8A914-3351-6741-87E0-3CFE4C2B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014"/>
            <a:ext cx="9144000" cy="55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3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1323D-BA26-8045-A006-B2BE45CA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9BC5-F91D-4F71-812A-B090E5D2C5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8956B-FC73-D94A-88B4-5DAF50166A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067" y="1"/>
            <a:ext cx="9033933" cy="6559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Free</a:t>
            </a:r>
          </a:p>
          <a:p>
            <a:pPr lvl="1"/>
            <a:r>
              <a:rPr lang="en-US" dirty="0"/>
              <a:t>The data in Wikidata is published under the </a:t>
            </a:r>
            <a:r>
              <a:rPr lang="en-US" dirty="0">
                <a:hlinkClick r:id="rId2"/>
              </a:rPr>
              <a:t>Creative Commons Public Domain Dedication 1.0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Collaborative </a:t>
            </a:r>
          </a:p>
          <a:p>
            <a:pPr lvl="1"/>
            <a:r>
              <a:rPr lang="en-US" dirty="0"/>
              <a:t>Data is entered and maintained by Wikidata editors, who decide on the rules of content creation and management. Automated </a:t>
            </a:r>
            <a:r>
              <a:rPr lang="en-US" dirty="0">
                <a:hlinkClick r:id="rId3" tooltip="Special:MyLanguage/Wikidata:Bots"/>
              </a:rPr>
              <a:t>bots</a:t>
            </a:r>
            <a:r>
              <a:rPr lang="en-US" dirty="0"/>
              <a:t> also enter data into Wikidata.</a:t>
            </a:r>
          </a:p>
          <a:p>
            <a:pPr>
              <a:lnSpc>
                <a:spcPct val="100000"/>
              </a:lnSpc>
            </a:pPr>
            <a:r>
              <a:rPr lang="en-US" dirty="0"/>
              <a:t>Multilingual</a:t>
            </a:r>
          </a:p>
          <a:p>
            <a:pPr lvl="1"/>
            <a:r>
              <a:rPr lang="en-US" dirty="0"/>
              <a:t>Editing, consuming, browsing, and reusing the data is fully multilingual. Data entered in any language is immediately available in all other languages. </a:t>
            </a:r>
          </a:p>
          <a:p>
            <a:pPr>
              <a:lnSpc>
                <a:spcPct val="100000"/>
              </a:lnSpc>
            </a:pPr>
            <a:r>
              <a:rPr lang="en-US" dirty="0"/>
              <a:t>A secondary database</a:t>
            </a:r>
          </a:p>
          <a:p>
            <a:pPr lvl="1"/>
            <a:r>
              <a:rPr lang="en-US" dirty="0"/>
              <a:t>Wikidata records not just statements, but also their sources, and connections to other databases. </a:t>
            </a:r>
          </a:p>
          <a:p>
            <a:pPr>
              <a:lnSpc>
                <a:spcPct val="100000"/>
              </a:lnSpc>
            </a:pPr>
            <a:r>
              <a:rPr lang="en-US" dirty="0"/>
              <a:t>Collecting structured data </a:t>
            </a:r>
          </a:p>
          <a:p>
            <a:pPr lvl="1"/>
            <a:r>
              <a:rPr lang="en-US" dirty="0"/>
              <a:t>Imposing a high degree of structured organization allows for easy reuse of data by Wikimedia projects and third parties, and enables computers to process and “understand” it.</a:t>
            </a:r>
          </a:p>
          <a:p>
            <a:pPr>
              <a:lnSpc>
                <a:spcPct val="100000"/>
              </a:lnSpc>
            </a:pPr>
            <a:r>
              <a:rPr lang="en-US" dirty="0"/>
              <a:t>Support for Wikimedia wikis</a:t>
            </a:r>
          </a:p>
          <a:p>
            <a:pPr lvl="1"/>
            <a:r>
              <a:rPr lang="en-US" dirty="0"/>
              <a:t>Wikidata assists Wikipedia with more easily maintainable information boxes and links to other languages.</a:t>
            </a:r>
          </a:p>
          <a:p>
            <a:pPr>
              <a:lnSpc>
                <a:spcPct val="100000"/>
              </a:lnSpc>
            </a:pPr>
            <a:r>
              <a:rPr lang="en-US" dirty="0"/>
              <a:t>Anyone in the world</a:t>
            </a:r>
          </a:p>
          <a:p>
            <a:pPr lvl="1"/>
            <a:r>
              <a:rPr lang="en-US" dirty="0"/>
              <a:t>Anyone can use Wikidata for any number of different ways by using its application programming interface, </a:t>
            </a:r>
            <a:r>
              <a:rPr lang="en-US" i="1" dirty="0"/>
              <a:t>the SPARQL endpoint and the JSON and RDF dumps.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50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C438-25DB-2C40-BDE8-25B081D6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Data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E82F4-B2C4-BA43-8B49-3D81EB5D1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80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AA6BBA-A8DA-CE47-8131-3BBB5BB3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D1658-235D-8D4F-9067-55975126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5960" cy="298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DF4CC-FD67-7A40-AD39-F3096BA1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2" y="2891366"/>
            <a:ext cx="5501217" cy="3399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B6437-6884-E148-93BA-A9DF1BD86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1" y="2135812"/>
            <a:ext cx="3663950" cy="459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49B5DB-08F8-2C46-B0E5-18ABA9D4188B}"/>
              </a:ext>
            </a:extLst>
          </p:cNvPr>
          <p:cNvSpPr/>
          <p:nvPr/>
        </p:nvSpPr>
        <p:spPr>
          <a:xfrm>
            <a:off x="5181600" y="4307298"/>
            <a:ext cx="3640667" cy="368141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4F67BE-12B2-154C-B4F9-986E432BD159}"/>
              </a:ext>
            </a:extLst>
          </p:cNvPr>
          <p:cNvSpPr/>
          <p:nvPr/>
        </p:nvSpPr>
        <p:spPr>
          <a:xfrm>
            <a:off x="321733" y="2891366"/>
            <a:ext cx="4673600" cy="339942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127A-84F0-3945-9230-6915B7AFDB4E}"/>
              </a:ext>
            </a:extLst>
          </p:cNvPr>
          <p:cNvSpPr txBox="1"/>
          <p:nvPr/>
        </p:nvSpPr>
        <p:spPr>
          <a:xfrm>
            <a:off x="321731" y="3407604"/>
            <a:ext cx="1289135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49E61-B00E-8F4C-BCFB-C5A892E4B016}"/>
              </a:ext>
            </a:extLst>
          </p:cNvPr>
          <p:cNvSpPr txBox="1"/>
          <p:nvPr/>
        </p:nvSpPr>
        <p:spPr>
          <a:xfrm>
            <a:off x="7827751" y="2349271"/>
            <a:ext cx="70884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1088465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EEF81-9AB5-1D4F-9DA7-300AA745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5145-6471-E04D-945E-5A58DC1A8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1"/>
          <a:stretch/>
        </p:blipFill>
        <p:spPr>
          <a:xfrm>
            <a:off x="0" y="0"/>
            <a:ext cx="9130121" cy="6862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9BCCE2-269A-434E-85BB-2CDA2B03DB76}"/>
              </a:ext>
            </a:extLst>
          </p:cNvPr>
          <p:cNvSpPr/>
          <p:nvPr/>
        </p:nvSpPr>
        <p:spPr>
          <a:xfrm>
            <a:off x="13879" y="1096592"/>
            <a:ext cx="3042588" cy="368141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DDB82F-7546-7E41-9841-666A15D3F69C}"/>
              </a:ext>
            </a:extLst>
          </p:cNvPr>
          <p:cNvSpPr/>
          <p:nvPr/>
        </p:nvSpPr>
        <p:spPr>
          <a:xfrm>
            <a:off x="13878" y="3941392"/>
            <a:ext cx="5472521" cy="368141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75A66-2466-0746-BC73-9FAFC53536BB}"/>
              </a:ext>
            </a:extLst>
          </p:cNvPr>
          <p:cNvSpPr/>
          <p:nvPr/>
        </p:nvSpPr>
        <p:spPr>
          <a:xfrm>
            <a:off x="13878" y="4838858"/>
            <a:ext cx="8478189" cy="1999152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4805E9-D2D3-AB43-86C6-B8A6B394E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30"/>
          <a:stretch/>
        </p:blipFill>
        <p:spPr>
          <a:xfrm>
            <a:off x="4160428" y="999067"/>
            <a:ext cx="4677438" cy="750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E6F593-26EE-D546-8DDA-9E9B2638B1D9}"/>
              </a:ext>
            </a:extLst>
          </p:cNvPr>
          <p:cNvSpPr/>
          <p:nvPr/>
        </p:nvSpPr>
        <p:spPr>
          <a:xfrm>
            <a:off x="4215581" y="1209721"/>
            <a:ext cx="4555885" cy="368141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5C328A-512D-6745-917C-148F97ABACE5}"/>
              </a:ext>
            </a:extLst>
          </p:cNvPr>
          <p:cNvSpPr/>
          <p:nvPr/>
        </p:nvSpPr>
        <p:spPr>
          <a:xfrm>
            <a:off x="1854200" y="5858933"/>
            <a:ext cx="313267" cy="3471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73C93-E6B7-7142-93E6-523C890D860F}"/>
              </a:ext>
            </a:extLst>
          </p:cNvPr>
          <p:cNvSpPr txBox="1"/>
          <p:nvPr/>
        </p:nvSpPr>
        <p:spPr>
          <a:xfrm>
            <a:off x="2010833" y="1498563"/>
            <a:ext cx="70884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C156D-B911-2143-9154-6485540E3E9A}"/>
              </a:ext>
            </a:extLst>
          </p:cNvPr>
          <p:cNvSpPr txBox="1"/>
          <p:nvPr/>
        </p:nvSpPr>
        <p:spPr>
          <a:xfrm>
            <a:off x="7232262" y="1577862"/>
            <a:ext cx="1539204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occupation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FD17D-C658-464D-BFBF-0B332ED02098}"/>
              </a:ext>
            </a:extLst>
          </p:cNvPr>
          <p:cNvSpPr txBox="1"/>
          <p:nvPr/>
        </p:nvSpPr>
        <p:spPr>
          <a:xfrm>
            <a:off x="6199329" y="5362462"/>
            <a:ext cx="17604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position held</a:t>
            </a:r>
          </a:p>
        </p:txBody>
      </p:sp>
    </p:spTree>
    <p:extLst>
      <p:ext uri="{BB962C8B-B14F-4D97-AF65-F5344CB8AC3E}">
        <p14:creationId xmlns:p14="http://schemas.microsoft.com/office/powerpoint/2010/main" val="2135879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99B12-FDE4-0F42-B3C6-C0B64B99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DBpedia</a:t>
            </a:r>
            <a:r>
              <a:rPr lang="en-US" dirty="0"/>
              <a:t> Class Hierarchy (Person)</a:t>
            </a:r>
            <a:br>
              <a:rPr lang="en-US" dirty="0"/>
            </a:br>
            <a:r>
              <a:rPr lang="en-US" sz="2000" dirty="0">
                <a:hlinkClick r:id="rId2"/>
              </a:rPr>
              <a:t>http://mappings.dbpedia.org/server/ontology/classes/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10ECC-D545-4C43-AFF4-5032A6A8D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BDE7F-276F-A743-B899-323C2CE8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4" y="1143434"/>
            <a:ext cx="3958926" cy="4571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3B6C20-281B-9946-8D76-1BA1891A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15" y="1813810"/>
            <a:ext cx="3265093" cy="412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3003D-905D-6C49-B2F6-5CDDDB276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534" y="2246055"/>
            <a:ext cx="3183466" cy="4611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A3993-8BA3-6D44-AD39-63B0094178F9}"/>
              </a:ext>
            </a:extLst>
          </p:cNvPr>
          <p:cNvSpPr txBox="1"/>
          <p:nvPr/>
        </p:nvSpPr>
        <p:spPr>
          <a:xfrm>
            <a:off x="2042195" y="5730764"/>
            <a:ext cx="1539204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occupation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C935A-920C-8449-94C3-FDD53E698660}"/>
              </a:ext>
            </a:extLst>
          </p:cNvPr>
          <p:cNvSpPr txBox="1"/>
          <p:nvPr/>
        </p:nvSpPr>
        <p:spPr>
          <a:xfrm>
            <a:off x="7276341" y="2004702"/>
            <a:ext cx="1760418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position held</a:t>
            </a:r>
          </a:p>
        </p:txBody>
      </p:sp>
    </p:spTree>
    <p:extLst>
      <p:ext uri="{BB962C8B-B14F-4D97-AF65-F5344CB8AC3E}">
        <p14:creationId xmlns:p14="http://schemas.microsoft.com/office/powerpoint/2010/main" val="1995136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84B4-BAAB-D14C-A036-D679DA6E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Models Use Roles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22CAE-8D80-C142-9704-1D0DB436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E5FD4D-5E32-784E-80C6-DBEBD7E8731A}"/>
              </a:ext>
            </a:extLst>
          </p:cNvPr>
          <p:cNvGrpSpPr/>
          <p:nvPr/>
        </p:nvGrpSpPr>
        <p:grpSpPr>
          <a:xfrm>
            <a:off x="388169" y="2895204"/>
            <a:ext cx="4677438" cy="840583"/>
            <a:chOff x="388169" y="2597107"/>
            <a:chExt cx="4677438" cy="8405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71F370-0A97-DA4C-9876-CAA128775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188" r="37530" b="22906"/>
            <a:stretch/>
          </p:blipFill>
          <p:spPr>
            <a:xfrm>
              <a:off x="388169" y="3047995"/>
              <a:ext cx="4677438" cy="389695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E7DD6A-A8A3-9D48-B218-D1B95CB79BD6}"/>
                </a:ext>
              </a:extLst>
            </p:cNvPr>
            <p:cNvSpPr/>
            <p:nvPr/>
          </p:nvSpPr>
          <p:spPr>
            <a:xfrm>
              <a:off x="443322" y="3069549"/>
              <a:ext cx="4555885" cy="368141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29E858-3C9B-D44B-89CC-F6DEF6064C45}"/>
                </a:ext>
              </a:extLst>
            </p:cNvPr>
            <p:cNvSpPr txBox="1"/>
            <p:nvPr/>
          </p:nvSpPr>
          <p:spPr>
            <a:xfrm>
              <a:off x="559232" y="2597107"/>
              <a:ext cx="2079415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occupation role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C27DF5-4BA0-3745-B033-CF58F974252E}"/>
              </a:ext>
            </a:extLst>
          </p:cNvPr>
          <p:cNvGrpSpPr/>
          <p:nvPr/>
        </p:nvGrpSpPr>
        <p:grpSpPr>
          <a:xfrm>
            <a:off x="443321" y="4397446"/>
            <a:ext cx="5850467" cy="1922007"/>
            <a:chOff x="443322" y="3950678"/>
            <a:chExt cx="5850467" cy="19220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BC6A99-078E-7643-960D-C31DD3418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096" r="36756" b="11354"/>
            <a:stretch/>
          </p:blipFill>
          <p:spPr>
            <a:xfrm>
              <a:off x="443322" y="4412343"/>
              <a:ext cx="5774267" cy="146034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1576C2-5BC1-C748-9E79-F8561FC665E4}"/>
                </a:ext>
              </a:extLst>
            </p:cNvPr>
            <p:cNvSpPr/>
            <p:nvPr/>
          </p:nvSpPr>
          <p:spPr>
            <a:xfrm>
              <a:off x="457200" y="4412343"/>
              <a:ext cx="5836589" cy="1460342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21E4F7-DA6D-DA45-ADBD-FDC59F079F72}"/>
                </a:ext>
              </a:extLst>
            </p:cNvPr>
            <p:cNvSpPr/>
            <p:nvPr/>
          </p:nvSpPr>
          <p:spPr>
            <a:xfrm>
              <a:off x="2297522" y="5432418"/>
              <a:ext cx="313267" cy="347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8EC1FB-65BF-E644-B17A-04A1E81E481D}"/>
                </a:ext>
              </a:extLst>
            </p:cNvPr>
            <p:cNvSpPr txBox="1"/>
            <p:nvPr/>
          </p:nvSpPr>
          <p:spPr>
            <a:xfrm>
              <a:off x="605917" y="3950678"/>
              <a:ext cx="2300630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position held role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52C8D-0C7B-4A45-8584-62601EFDE7FA}"/>
              </a:ext>
            </a:extLst>
          </p:cNvPr>
          <p:cNvGrpSpPr/>
          <p:nvPr/>
        </p:nvGrpSpPr>
        <p:grpSpPr>
          <a:xfrm>
            <a:off x="443321" y="1384814"/>
            <a:ext cx="3056467" cy="848730"/>
            <a:chOff x="443321" y="1384814"/>
            <a:chExt cx="3056467" cy="8487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9F66A8-FEF4-A347-8A63-3B2948A8F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432" r="66523" b="79388"/>
            <a:stretch/>
          </p:blipFill>
          <p:spPr>
            <a:xfrm>
              <a:off x="443321" y="1865403"/>
              <a:ext cx="3056467" cy="3681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C50803-69C6-BB4D-8AA4-02BF94FBE1D5}"/>
                </a:ext>
              </a:extLst>
            </p:cNvPr>
            <p:cNvSpPr/>
            <p:nvPr/>
          </p:nvSpPr>
          <p:spPr>
            <a:xfrm>
              <a:off x="457200" y="1865403"/>
              <a:ext cx="3042588" cy="368141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73BC27-F084-A643-9318-8B1CB83286AF}"/>
                </a:ext>
              </a:extLst>
            </p:cNvPr>
            <p:cNvSpPr txBox="1"/>
            <p:nvPr/>
          </p:nvSpPr>
          <p:spPr>
            <a:xfrm>
              <a:off x="619986" y="1384814"/>
              <a:ext cx="708848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type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DF12852-095A-E04D-AEAA-64C768637E2C}"/>
              </a:ext>
            </a:extLst>
          </p:cNvPr>
          <p:cNvSpPr txBox="1"/>
          <p:nvPr/>
        </p:nvSpPr>
        <p:spPr>
          <a:xfrm>
            <a:off x="6053667" y="2340610"/>
            <a:ext cx="2395634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Qualifiers used to provide context for the roles</a:t>
            </a:r>
          </a:p>
        </p:txBody>
      </p:sp>
    </p:spTree>
    <p:extLst>
      <p:ext uri="{BB962C8B-B14F-4D97-AF65-F5344CB8AC3E}">
        <p14:creationId xmlns:p14="http://schemas.microsoft.com/office/powerpoint/2010/main" val="2103048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4D2D-3ED1-3B4B-8AB1-E50B530A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Occupations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E8A6F-8C3A-264A-8C33-E01A68CB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B180F-993B-644D-9D43-E963CA75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26" y="1056515"/>
            <a:ext cx="9165051" cy="1190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BF3D0-FB46-D14A-BECB-3CF6415B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5" y="2956802"/>
            <a:ext cx="6942667" cy="392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DE194-6CA9-DC4A-A91B-ED5743AF84A8}"/>
              </a:ext>
            </a:extLst>
          </p:cNvPr>
          <p:cNvSpPr txBox="1"/>
          <p:nvPr/>
        </p:nvSpPr>
        <p:spPr>
          <a:xfrm>
            <a:off x="4671013" y="942569"/>
            <a:ext cx="438953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109,566 subclasses of professional (Q702269)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FA582-881B-764F-A1D5-11E647A01D65}"/>
              </a:ext>
            </a:extLst>
          </p:cNvPr>
          <p:cNvSpPr txBox="1"/>
          <p:nvPr/>
        </p:nvSpPr>
        <p:spPr>
          <a:xfrm>
            <a:off x="4171479" y="5616819"/>
            <a:ext cx="477105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politician (Q82955) hierarchy (59,421 subclasses)</a:t>
            </a:r>
          </a:p>
        </p:txBody>
      </p:sp>
    </p:spTree>
    <p:extLst>
      <p:ext uri="{BB962C8B-B14F-4D97-AF65-F5344CB8AC3E}">
        <p14:creationId xmlns:p14="http://schemas.microsoft.com/office/powerpoint/2010/main" val="1646307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BF22-CDEA-664A-8A7C-10EE4EBD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Pluto Is Instance Of 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D5508-0FC1-A44B-B2DF-FB8D45A7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D3BA8-0276-AA40-92A2-2358692EC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53"/>
          <a:stretch/>
        </p:blipFill>
        <p:spPr>
          <a:xfrm>
            <a:off x="1724448" y="4778825"/>
            <a:ext cx="7419552" cy="2079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E9F10-D10C-0F4F-8AE4-5FC8BFE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235"/>
            <a:ext cx="6692900" cy="149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9C41DA-5790-7542-8575-FE81AEA63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538"/>
          <a:stretch/>
        </p:blipFill>
        <p:spPr>
          <a:xfrm>
            <a:off x="5303308" y="848990"/>
            <a:ext cx="3693583" cy="224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D7120B-B536-6249-B0F3-5FED46FE6E5F}"/>
              </a:ext>
            </a:extLst>
          </p:cNvPr>
          <p:cNvSpPr txBox="1"/>
          <p:nvPr/>
        </p:nvSpPr>
        <p:spPr>
          <a:xfrm>
            <a:off x="3428789" y="1304764"/>
            <a:ext cx="1667444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Dbpedia</a:t>
            </a:r>
            <a:r>
              <a:rPr lang="en-US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Pluto is a planet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CCE94-EA6C-7041-9F1E-A749979731B9}"/>
              </a:ext>
            </a:extLst>
          </p:cNvPr>
          <p:cNvSpPr txBox="1"/>
          <p:nvPr/>
        </p:nvSpPr>
        <p:spPr>
          <a:xfrm>
            <a:off x="2361817" y="3837706"/>
            <a:ext cx="4681090" cy="92333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Wikidata: 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Pluto was a planet until 2006-09-13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Since 2006-09-13 it is a trans-Neptunian object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8B5092-E3CC-A34D-81E7-C72CD01B4BAB}"/>
              </a:ext>
            </a:extLst>
          </p:cNvPr>
          <p:cNvCxnSpPr>
            <a:cxnSpLocks/>
          </p:cNvCxnSpPr>
          <p:nvPr/>
        </p:nvCxnSpPr>
        <p:spPr>
          <a:xfrm flipV="1">
            <a:off x="1097280" y="6277425"/>
            <a:ext cx="2458720" cy="17179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A12C1A-EF5F-7545-8794-8D6668BEEBC5}"/>
              </a:ext>
            </a:extLst>
          </p:cNvPr>
          <p:cNvSpPr txBox="1"/>
          <p:nvPr/>
        </p:nvSpPr>
        <p:spPr>
          <a:xfrm>
            <a:off x="193864" y="6178655"/>
            <a:ext cx="1217000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deprecated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BC7D49-DC4B-394A-9C17-DBBEC5CA6F1A}"/>
              </a:ext>
            </a:extLst>
          </p:cNvPr>
          <p:cNvCxnSpPr>
            <a:cxnSpLocks/>
          </p:cNvCxnSpPr>
          <p:nvPr/>
        </p:nvCxnSpPr>
        <p:spPr>
          <a:xfrm flipH="1" flipV="1">
            <a:off x="7150099" y="6277425"/>
            <a:ext cx="896621" cy="27056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C89612-D6D3-5642-950B-39D523B11DD4}"/>
              </a:ext>
            </a:extLst>
          </p:cNvPr>
          <p:cNvSpPr txBox="1"/>
          <p:nvPr/>
        </p:nvSpPr>
        <p:spPr>
          <a:xfrm>
            <a:off x="7912673" y="6395091"/>
            <a:ext cx="1037463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preferred</a:t>
            </a:r>
          </a:p>
        </p:txBody>
      </p:sp>
    </p:spTree>
    <p:extLst>
      <p:ext uri="{BB962C8B-B14F-4D97-AF65-F5344CB8AC3E}">
        <p14:creationId xmlns:p14="http://schemas.microsoft.com/office/powerpoint/2010/main" val="953467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4202-33F4-EB4E-A348-2257A3C3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43BAC-8B55-2342-9105-6088E6C5F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64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19780-284A-1C45-8AEA-0EF5F279C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t="31483" b="25184"/>
          <a:stretch/>
        </p:blipFill>
        <p:spPr>
          <a:xfrm>
            <a:off x="0" y="1233393"/>
            <a:ext cx="9143999" cy="559963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23512D-F0B9-6A48-83A2-5113A40A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Are Statements (Reification)</a:t>
            </a:r>
          </a:p>
        </p:txBody>
      </p:sp>
    </p:spTree>
    <p:extLst>
      <p:ext uri="{BB962C8B-B14F-4D97-AF65-F5344CB8AC3E}">
        <p14:creationId xmlns:p14="http://schemas.microsoft.com/office/powerpoint/2010/main" val="2940637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C82D-6477-EF4D-818D-0D64DFAE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Truthy Statements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1D086-F4F8-9545-BFE6-3417238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3A881-E8AC-FE41-AB86-3F0B03F201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All statements with rank = preferred</a:t>
            </a:r>
          </a:p>
          <a:p>
            <a:pPr lvl="1"/>
            <a:r>
              <a:rPr lang="en-US" dirty="0"/>
              <a:t>if there are any such statements</a:t>
            </a:r>
          </a:p>
          <a:p>
            <a:pPr lvl="1"/>
            <a:endParaRPr lang="en-US" dirty="0"/>
          </a:p>
          <a:p>
            <a:r>
              <a:rPr lang="en-US" dirty="0"/>
              <a:t>All statements with rank = normal</a:t>
            </a:r>
          </a:p>
          <a:p>
            <a:pPr lvl="1"/>
            <a:r>
              <a:rPr lang="en-US" dirty="0"/>
              <a:t>if there are no preferred statements</a:t>
            </a:r>
          </a:p>
          <a:p>
            <a:pPr lvl="1"/>
            <a:r>
              <a:rPr lang="en-US" dirty="0"/>
              <a:t>and there are statements with rank = normal</a:t>
            </a:r>
          </a:p>
          <a:p>
            <a:pPr lvl="1"/>
            <a:endParaRPr lang="en-US" dirty="0"/>
          </a:p>
          <a:p>
            <a:r>
              <a:rPr lang="en-US" dirty="0"/>
              <a:t>Statements with rank = deprecated are not truthy</a:t>
            </a:r>
          </a:p>
        </p:txBody>
      </p:sp>
    </p:spTree>
    <p:extLst>
      <p:ext uri="{BB962C8B-B14F-4D97-AF65-F5344CB8AC3E}">
        <p14:creationId xmlns:p14="http://schemas.microsoft.com/office/powerpoint/2010/main" val="280989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0E19-BD22-2A40-B33F-FC6DE6A5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❤️ Wikidata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97C58-468C-B442-9D44-BAA0E8130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53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9816-10A8-C842-ACC6-B9EB3A95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ED68F-85F5-C843-A6C6-A3545760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6DCD7-78E3-774A-A63C-B9467F601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6"/>
          <a:stretch/>
        </p:blipFill>
        <p:spPr>
          <a:xfrm>
            <a:off x="128273" y="837038"/>
            <a:ext cx="8887454" cy="60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94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9816-10A8-C842-ACC6-B9EB3A95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ED68F-85F5-C843-A6C6-A3545760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6DCD7-78E3-774A-A63C-B9467F601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6"/>
          <a:stretch/>
        </p:blipFill>
        <p:spPr>
          <a:xfrm>
            <a:off x="128273" y="837038"/>
            <a:ext cx="8887454" cy="6020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03DDA2-D83C-8242-A489-8B058A0F5EA8}"/>
              </a:ext>
            </a:extLst>
          </p:cNvPr>
          <p:cNvSpPr txBox="1"/>
          <p:nvPr/>
        </p:nvSpPr>
        <p:spPr>
          <a:xfrm>
            <a:off x="6900333" y="1687273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P571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F0B52-CF66-424B-8CD3-9B02B9E36C63}"/>
              </a:ext>
            </a:extLst>
          </p:cNvPr>
          <p:cNvSpPr txBox="1"/>
          <p:nvPr/>
        </p:nvSpPr>
        <p:spPr>
          <a:xfrm>
            <a:off x="6011333" y="2483140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P571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09564-9A68-2C46-B42D-BFC273EA0152}"/>
              </a:ext>
            </a:extLst>
          </p:cNvPr>
          <p:cNvSpPr txBox="1"/>
          <p:nvPr/>
        </p:nvSpPr>
        <p:spPr>
          <a:xfrm>
            <a:off x="5935133" y="3448340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P571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7C4E7-3509-784C-809E-09DB4251782A}"/>
              </a:ext>
            </a:extLst>
          </p:cNvPr>
          <p:cNvSpPr txBox="1"/>
          <p:nvPr/>
        </p:nvSpPr>
        <p:spPr>
          <a:xfrm>
            <a:off x="4749799" y="5073940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P571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ACCA3-EC20-9743-A838-15A4B985CF84}"/>
              </a:ext>
            </a:extLst>
          </p:cNvPr>
          <p:cNvSpPr txBox="1"/>
          <p:nvPr/>
        </p:nvSpPr>
        <p:spPr>
          <a:xfrm>
            <a:off x="4030132" y="4887673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P571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2D4C5-CA32-084B-B75F-D3B4163FC7BC}"/>
              </a:ext>
            </a:extLst>
          </p:cNvPr>
          <p:cNvSpPr txBox="1"/>
          <p:nvPr/>
        </p:nvSpPr>
        <p:spPr>
          <a:xfrm>
            <a:off x="3420532" y="3465273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P571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2837C1-AF0A-034B-A1D7-77EF70059D46}"/>
              </a:ext>
            </a:extLst>
          </p:cNvPr>
          <p:cNvSpPr txBox="1"/>
          <p:nvPr/>
        </p:nvSpPr>
        <p:spPr>
          <a:xfrm>
            <a:off x="3403599" y="2220673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P571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06979-00B1-3243-BBED-9A4E69A15249}"/>
              </a:ext>
            </a:extLst>
          </p:cNvPr>
          <p:cNvSpPr txBox="1"/>
          <p:nvPr/>
        </p:nvSpPr>
        <p:spPr>
          <a:xfrm>
            <a:off x="2285999" y="4532073"/>
            <a:ext cx="4520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P571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E6E2D-30CB-8740-B668-14ECFC6AE2A4}"/>
              </a:ext>
            </a:extLst>
          </p:cNvPr>
          <p:cNvSpPr txBox="1"/>
          <p:nvPr/>
        </p:nvSpPr>
        <p:spPr>
          <a:xfrm>
            <a:off x="5278046" y="5792375"/>
            <a:ext cx="3544221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property has different prefixes depending on where it is used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4F495-2C24-5C4A-AA98-0E19589B2622}"/>
              </a:ext>
            </a:extLst>
          </p:cNvPr>
          <p:cNvSpPr txBox="1"/>
          <p:nvPr/>
        </p:nvSpPr>
        <p:spPr>
          <a:xfrm>
            <a:off x="189580" y="4487563"/>
            <a:ext cx="160535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truthy values</a:t>
            </a:r>
          </a:p>
        </p:txBody>
      </p:sp>
    </p:spTree>
    <p:extLst>
      <p:ext uri="{BB962C8B-B14F-4D97-AF65-F5344CB8AC3E}">
        <p14:creationId xmlns:p14="http://schemas.microsoft.com/office/powerpoint/2010/main" val="10479223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693F-8886-4249-9A3E-9F32B6E9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RDF Format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https://www.mediawiki.org/wiki/Wikibase/Indexing/RDF_Dump_Format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55600-4B5F-3841-AF66-52AB0308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D11BD-82EE-5D4B-9832-CF842989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96" y="1976511"/>
            <a:ext cx="8324608" cy="3632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959C88-0076-CB4C-B9C6-C3CF888DA291}"/>
              </a:ext>
            </a:extLst>
          </p:cNvPr>
          <p:cNvSpPr txBox="1"/>
          <p:nvPr/>
        </p:nvSpPr>
        <p:spPr>
          <a:xfrm>
            <a:off x="6739467" y="1677575"/>
            <a:ext cx="113453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3923081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D49E-E4C1-3640-AD3A-26282702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D8568-823F-0D42-8517-5B2A9B37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4E62-999E-3146-A85E-5CA81445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33" y="1029920"/>
            <a:ext cx="7011360" cy="2395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BA16A-005D-3E4B-85D3-1B4E084767B5}"/>
              </a:ext>
            </a:extLst>
          </p:cNvPr>
          <p:cNvSpPr txBox="1"/>
          <p:nvPr/>
        </p:nvSpPr>
        <p:spPr>
          <a:xfrm>
            <a:off x="7306526" y="1239040"/>
            <a:ext cx="158347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1631361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D49E-E4C1-3640-AD3A-26282702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D8568-823F-0D42-8517-5B2A9B37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4E62-999E-3146-A85E-5CA81445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33" y="1029920"/>
            <a:ext cx="7011360" cy="2395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C3770-56F0-154A-873A-933502D3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95" y="3522915"/>
            <a:ext cx="7634237" cy="161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BA16A-005D-3E4B-85D3-1B4E084767B5}"/>
              </a:ext>
            </a:extLst>
          </p:cNvPr>
          <p:cNvSpPr txBox="1"/>
          <p:nvPr/>
        </p:nvSpPr>
        <p:spPr>
          <a:xfrm>
            <a:off x="7306526" y="1239040"/>
            <a:ext cx="158347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1F93B-75B2-6042-918A-48D1697E2310}"/>
              </a:ext>
            </a:extLst>
          </p:cNvPr>
          <p:cNvSpPr txBox="1"/>
          <p:nvPr/>
        </p:nvSpPr>
        <p:spPr>
          <a:xfrm>
            <a:off x="7306526" y="4303973"/>
            <a:ext cx="158347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Time Value</a:t>
            </a:r>
          </a:p>
        </p:txBody>
      </p:sp>
    </p:spTree>
    <p:extLst>
      <p:ext uri="{BB962C8B-B14F-4D97-AF65-F5344CB8AC3E}">
        <p14:creationId xmlns:p14="http://schemas.microsoft.com/office/powerpoint/2010/main" val="942977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D49E-E4C1-3640-AD3A-26282702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D8568-823F-0D42-8517-5B2A9B37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4E62-999E-3146-A85E-5CA81445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33" y="1029920"/>
            <a:ext cx="7011360" cy="2395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C3770-56F0-154A-873A-933502D3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95" y="3522915"/>
            <a:ext cx="7634237" cy="1613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28BDC-7D05-CE42-9001-D71EBCC21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12" y="5233321"/>
            <a:ext cx="7873804" cy="1405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BA16A-005D-3E4B-85D3-1B4E084767B5}"/>
              </a:ext>
            </a:extLst>
          </p:cNvPr>
          <p:cNvSpPr txBox="1"/>
          <p:nvPr/>
        </p:nvSpPr>
        <p:spPr>
          <a:xfrm>
            <a:off x="7306526" y="1239040"/>
            <a:ext cx="158347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1F93B-75B2-6042-918A-48D1697E2310}"/>
              </a:ext>
            </a:extLst>
          </p:cNvPr>
          <p:cNvSpPr txBox="1"/>
          <p:nvPr/>
        </p:nvSpPr>
        <p:spPr>
          <a:xfrm>
            <a:off x="7306526" y="4303973"/>
            <a:ext cx="1583474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Time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22707-2D70-9241-9537-B290B6AF0DED}"/>
              </a:ext>
            </a:extLst>
          </p:cNvPr>
          <p:cNvSpPr txBox="1"/>
          <p:nvPr/>
        </p:nvSpPr>
        <p:spPr>
          <a:xfrm>
            <a:off x="7306526" y="5546696"/>
            <a:ext cx="1583474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Quantity Value</a:t>
            </a:r>
          </a:p>
        </p:txBody>
      </p:sp>
    </p:spTree>
    <p:extLst>
      <p:ext uri="{BB962C8B-B14F-4D97-AF65-F5344CB8AC3E}">
        <p14:creationId xmlns:p14="http://schemas.microsoft.com/office/powerpoint/2010/main" val="3033404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4A7C-5FF9-8443-8B1C-32030AE9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05E2C-4099-9E43-BDBA-D1680923A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52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C677A9-732F-C845-A61D-3FEE9EEB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686800" cy="758349"/>
          </a:xfrm>
        </p:spPr>
        <p:txBody>
          <a:bodyPr/>
          <a:lstStyle/>
          <a:p>
            <a:r>
              <a:rPr lang="en-US" sz="3200" dirty="0">
                <a:hlinkClick r:id="rId2"/>
              </a:rPr>
              <a:t>https://grafana.wikimedia.org/d/000000175/</a:t>
            </a:r>
            <a:r>
              <a:rPr lang="en-US" sz="3200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AEB49-8EAC-1C45-AF36-FCFD3414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1DD7D-9BA6-2842-8BFC-FE4E5401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350"/>
            <a:ext cx="9144000" cy="60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5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012D-DCA6-5C42-8526-D18CD954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686800" cy="753040"/>
          </a:xfrm>
        </p:spPr>
        <p:txBody>
          <a:bodyPr/>
          <a:lstStyle/>
          <a:p>
            <a:r>
              <a:rPr lang="en-US" dirty="0"/>
              <a:t>Google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2F0670-06B7-B542-A8AD-11484B2C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8E2E0-A9A8-0E40-AA0C-6EC172421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1"/>
          <a:stretch/>
        </p:blipFill>
        <p:spPr>
          <a:xfrm>
            <a:off x="0" y="753041"/>
            <a:ext cx="9144000" cy="610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86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AFF47F-15FB-5341-9A8A-03A53AA8B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81"/>
          <a:stretch/>
        </p:blipFill>
        <p:spPr>
          <a:xfrm>
            <a:off x="0" y="457661"/>
            <a:ext cx="9144000" cy="6400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30C43-CF5A-B246-BD71-7372D05C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686800" cy="457660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https://wikidata.wikiscan.org</a:t>
            </a:r>
            <a:r>
              <a:rPr lang="en-US" sz="28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EFD77-3770-7946-9FEC-89884320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4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D9A2B-BEC7-FC45-9042-EAA6B8AC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104A5-2CE2-F64C-A0B4-913A0481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5" r="10926"/>
          <a:stretch/>
        </p:blipFill>
        <p:spPr>
          <a:xfrm>
            <a:off x="602221" y="-9202"/>
            <a:ext cx="7939559" cy="686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3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5E5B-F16D-4447-8817-73D30B8E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https://wikidata.wikiscan.org/hours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7AB05-174E-8840-92F0-F9EED6E8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27CA3-9FE1-E84C-9CAA-AA2779890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40"/>
          <a:stretch/>
        </p:blipFill>
        <p:spPr>
          <a:xfrm>
            <a:off x="0" y="1127235"/>
            <a:ext cx="5153228" cy="281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FE6A5-11DB-9D47-8CA4-C05C2C706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60"/>
          <a:stretch/>
        </p:blipFill>
        <p:spPr>
          <a:xfrm>
            <a:off x="3990771" y="4013200"/>
            <a:ext cx="5153229" cy="284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4B45B-445E-034E-BEA6-A3A1832DCF8F}"/>
              </a:ext>
            </a:extLst>
          </p:cNvPr>
          <p:cNvSpPr txBox="1"/>
          <p:nvPr/>
        </p:nvSpPr>
        <p:spPr>
          <a:xfrm>
            <a:off x="5767269" y="2012834"/>
            <a:ext cx="2672526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~10 edits/second</a:t>
            </a:r>
          </a:p>
        </p:txBody>
      </p:sp>
    </p:spTree>
    <p:extLst>
      <p:ext uri="{BB962C8B-B14F-4D97-AF65-F5344CB8AC3E}">
        <p14:creationId xmlns:p14="http://schemas.microsoft.com/office/powerpoint/2010/main" val="1630861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5EDBA7-FD85-3544-B226-63BD5B3F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25400"/>
            <a:ext cx="83947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8BEBA-0A85-BE47-B2E0-35E2F8EE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981" y="1507065"/>
            <a:ext cx="6121400" cy="787401"/>
          </a:xfrm>
        </p:spPr>
        <p:txBody>
          <a:bodyPr/>
          <a:lstStyle/>
          <a:p>
            <a:r>
              <a:rPr lang="en-US" sz="2000" dirty="0">
                <a:hlinkClick r:id="rId3"/>
              </a:rPr>
              <a:t>https://www.wikidata.org/wiki/Wikidata:Status_updates</a:t>
            </a:r>
            <a:r>
              <a:rPr lang="en-US" sz="2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672DF-19C7-8F42-BEE8-8D2EFD66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26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A49816-62DE-3A4A-946A-DEB451F44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88"/>
          <a:stretch/>
        </p:blipFill>
        <p:spPr>
          <a:xfrm>
            <a:off x="138087" y="973667"/>
            <a:ext cx="8867825" cy="5884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F2685-B538-054F-B842-5AA26335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686800" cy="973666"/>
          </a:xfrm>
        </p:spPr>
        <p:txBody>
          <a:bodyPr/>
          <a:lstStyle/>
          <a:p>
            <a:r>
              <a:rPr lang="en-US" dirty="0"/>
              <a:t>Keeping Up With New Developments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https://www.wikidata.org/wiki/Wikidata:Development_plan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80B35-19B5-B548-A078-D275B5DC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70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0223-5CBD-7246-85ED-AF8AB619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1323D-BA26-8045-A006-B2BE45CA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9BC5-F91D-4F71-812A-B090E5D2C502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8956B-FC73-D94A-88B4-5DAF50166A7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54902" y="1358900"/>
            <a:ext cx="4096279" cy="354330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Free</a:t>
            </a:r>
          </a:p>
          <a:p>
            <a:pPr>
              <a:lnSpc>
                <a:spcPct val="100000"/>
              </a:lnSpc>
            </a:pPr>
            <a:r>
              <a:rPr lang="en-US" dirty="0"/>
              <a:t>Collaborative </a:t>
            </a:r>
          </a:p>
          <a:p>
            <a:pPr>
              <a:lnSpc>
                <a:spcPct val="100000"/>
              </a:lnSpc>
            </a:pPr>
            <a:r>
              <a:rPr lang="en-US" dirty="0"/>
              <a:t>Multilingual</a:t>
            </a:r>
          </a:p>
          <a:p>
            <a:pPr>
              <a:lnSpc>
                <a:spcPct val="100000"/>
              </a:lnSpc>
            </a:pPr>
            <a:r>
              <a:rPr lang="en-US" dirty="0"/>
              <a:t>A secondary database </a:t>
            </a:r>
          </a:p>
          <a:p>
            <a:pPr>
              <a:lnSpc>
                <a:spcPct val="100000"/>
              </a:lnSpc>
            </a:pPr>
            <a:r>
              <a:rPr lang="en-US" dirty="0"/>
              <a:t>Collecting structured data </a:t>
            </a:r>
          </a:p>
          <a:p>
            <a:pPr>
              <a:lnSpc>
                <a:spcPct val="100000"/>
              </a:lnSpc>
            </a:pPr>
            <a:r>
              <a:rPr lang="en-US" dirty="0"/>
              <a:t>Support for Wikimedia wikis</a:t>
            </a:r>
          </a:p>
          <a:p>
            <a:pPr>
              <a:lnSpc>
                <a:spcPct val="100000"/>
              </a:lnSpc>
            </a:pPr>
            <a:r>
              <a:rPr lang="en-US" dirty="0"/>
              <a:t>Anyone in the world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DFFB30-BDC8-3645-8F63-CEC0FABD9504}"/>
              </a:ext>
            </a:extLst>
          </p:cNvPr>
          <p:cNvSpPr txBox="1">
            <a:spLocks/>
          </p:cNvSpPr>
          <p:nvPr/>
        </p:nvSpPr>
        <p:spPr>
          <a:xfrm>
            <a:off x="4869921" y="1358900"/>
            <a:ext cx="4096279" cy="2070100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27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8335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tabLst/>
              <a:defRPr sz="15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800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35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028700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2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371600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2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&gt; 60M items</a:t>
            </a:r>
          </a:p>
          <a:p>
            <a:pPr>
              <a:lnSpc>
                <a:spcPct val="100000"/>
              </a:lnSpc>
            </a:pPr>
            <a:r>
              <a:rPr lang="en-US" dirty="0"/>
              <a:t>&gt; 6,000 properties</a:t>
            </a:r>
          </a:p>
          <a:p>
            <a:pPr>
              <a:lnSpc>
                <a:spcPct val="100000"/>
              </a:lnSpc>
            </a:pPr>
            <a:r>
              <a:rPr lang="en-US" dirty="0"/>
              <a:t>&gt; 2,000,000 classes</a:t>
            </a:r>
          </a:p>
          <a:p>
            <a:pPr>
              <a:lnSpc>
                <a:spcPct val="100000"/>
              </a:lnSpc>
            </a:pPr>
            <a:r>
              <a:rPr lang="en-US" dirty="0"/>
              <a:t>&gt; 4,000 external id types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ABF96B1-8B86-8947-BF9E-6D1393164B20}"/>
              </a:ext>
            </a:extLst>
          </p:cNvPr>
          <p:cNvSpPr txBox="1">
            <a:spLocks/>
          </p:cNvSpPr>
          <p:nvPr/>
        </p:nvSpPr>
        <p:spPr>
          <a:xfrm>
            <a:off x="4800600" y="4701116"/>
            <a:ext cx="4096279" cy="159596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2700" b="1" i="0" kern="120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8335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tabLst/>
              <a:defRPr sz="15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800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35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028700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2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371600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2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Model using statements</a:t>
            </a:r>
          </a:p>
          <a:p>
            <a:pPr>
              <a:lnSpc>
                <a:spcPct val="100000"/>
              </a:lnSpc>
            </a:pPr>
            <a:r>
              <a:rPr lang="en-US" dirty="0"/>
              <a:t>Subject, property, value</a:t>
            </a:r>
          </a:p>
          <a:p>
            <a:pPr>
              <a:lnSpc>
                <a:spcPct val="100000"/>
              </a:lnSpc>
            </a:pPr>
            <a:r>
              <a:rPr lang="en-US" dirty="0"/>
              <a:t>Qualifiers, references</a:t>
            </a:r>
          </a:p>
        </p:txBody>
      </p:sp>
    </p:spTree>
    <p:extLst>
      <p:ext uri="{BB962C8B-B14F-4D97-AF65-F5344CB8AC3E}">
        <p14:creationId xmlns:p14="http://schemas.microsoft.com/office/powerpoint/2010/main" val="157453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D9A2B-BEC7-FC45-9042-EAA6B8AC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104A5-2CE2-F64C-A0B4-913A0481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5" r="10926"/>
          <a:stretch/>
        </p:blipFill>
        <p:spPr>
          <a:xfrm>
            <a:off x="602221" y="-9202"/>
            <a:ext cx="7939559" cy="6867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4BC1B6-645D-334B-A09A-52DD65D19539}"/>
              </a:ext>
            </a:extLst>
          </p:cNvPr>
          <p:cNvSpPr txBox="1"/>
          <p:nvPr/>
        </p:nvSpPr>
        <p:spPr>
          <a:xfrm>
            <a:off x="3029847" y="880534"/>
            <a:ext cx="3084306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Good data, and lots of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FF50B-1B13-EE4B-865D-C7D62D33F4E4}"/>
              </a:ext>
            </a:extLst>
          </p:cNvPr>
          <p:cNvSpPr txBox="1"/>
          <p:nvPr/>
        </p:nvSpPr>
        <p:spPr>
          <a:xfrm>
            <a:off x="4368114" y="2356702"/>
            <a:ext cx="1334020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qualifiers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0C2E9-E24E-7C44-8D26-B441004D857D}"/>
              </a:ext>
            </a:extLst>
          </p:cNvPr>
          <p:cNvSpPr txBox="1"/>
          <p:nvPr/>
        </p:nvSpPr>
        <p:spPr>
          <a:xfrm>
            <a:off x="6442447" y="5616368"/>
            <a:ext cx="1420582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identifiers</a:t>
            </a:r>
          </a:p>
        </p:txBody>
      </p:sp>
    </p:spTree>
    <p:extLst>
      <p:ext uri="{BB962C8B-B14F-4D97-AF65-F5344CB8AC3E}">
        <p14:creationId xmlns:p14="http://schemas.microsoft.com/office/powerpoint/2010/main" val="82924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FEB9ED-3A9F-0D45-A437-AF9DA6DD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8878E-D58C-4C4E-913D-881C07EB0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8" t="5466" r="15402" b="13673"/>
          <a:stretch/>
        </p:blipFill>
        <p:spPr>
          <a:xfrm>
            <a:off x="122767" y="0"/>
            <a:ext cx="8898467" cy="68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962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2400" b="1" dirty="0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accent3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b="1" dirty="0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zekely-template" id="{16AB0252-1007-CA43-8E7E-01737982C4A9}" vid="{715BF493-35FD-1A44-8B1C-B18130B3D2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szekely-template</Template>
  <TotalTime>10204</TotalTime>
  <Words>710</Words>
  <Application>Microsoft Office PowerPoint</Application>
  <PresentationFormat>On-screen Show (4:3)</PresentationFormat>
  <Paragraphs>283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Gill Sans MT</vt:lpstr>
      <vt:lpstr>Helvetica Neue</vt:lpstr>
      <vt:lpstr>Helvetica Neue Condensed</vt:lpstr>
      <vt:lpstr>Myriad Pro</vt:lpstr>
      <vt:lpstr>1_Office Theme</vt:lpstr>
      <vt:lpstr>Tutorial: Linking, Extending, Exploiting and Enhancing Tabular Data with Wikidata  Part 1: Introduction to Wikidata</vt:lpstr>
      <vt:lpstr>Introduction To Wikidata (25-30 min)</vt:lpstr>
      <vt:lpstr>Goals of the Wikidata Project</vt:lpstr>
      <vt:lpstr>PowerPoint Presentation</vt:lpstr>
      <vt:lpstr>PowerPoint Presentation</vt:lpstr>
      <vt:lpstr>Why I ❤️ Wikidata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Wikidata Data Model</vt:lpstr>
      <vt:lpstr>Wikidata Is A Knowledge Graph</vt:lpstr>
      <vt:lpstr>Data Model</vt:lpstr>
      <vt:lpstr>Data Model: Identifier (q-node)</vt:lpstr>
      <vt:lpstr>Data Model: Multi-Lingual Labels</vt:lpstr>
      <vt:lpstr>Data Model: Multi-Lingual Aliases</vt:lpstr>
      <vt:lpstr>Data Model: Multi-Lingual Descriptions</vt:lpstr>
      <vt:lpstr>Data Model: Statements</vt:lpstr>
      <vt:lpstr>Data Model: Triples</vt:lpstr>
      <vt:lpstr>Data Model: Qualifiers</vt:lpstr>
      <vt:lpstr>Data Model: Qualifiers = property + value</vt:lpstr>
      <vt:lpstr>Data Model: Claims</vt:lpstr>
      <vt:lpstr>Data Model: References</vt:lpstr>
      <vt:lpstr>Data Model: Reference = property+value</vt:lpstr>
      <vt:lpstr>Data Model: Statement Rank</vt:lpstr>
      <vt:lpstr>Wikidata Is A Knowledge Graph</vt:lpstr>
      <vt:lpstr>Wikidata Architecture</vt:lpstr>
      <vt:lpstr>Wikibase API https://www.mediawiki.org/wiki/Wikibase/API </vt:lpstr>
      <vt:lpstr>Wikidata JSON Format</vt:lpstr>
      <vt:lpstr>Comparison With DBpedia, YAGO and Cyc </vt:lpstr>
      <vt:lpstr>Wikidata Data Model</vt:lpstr>
      <vt:lpstr>DBPedia &amp; YAGO: Built From Wikipedia</vt:lpstr>
      <vt:lpstr>Wikidata: Crowdsourced + Bots</vt:lpstr>
      <vt:lpstr>Wikidata Feeds Wikipedia Infoboxes</vt:lpstr>
      <vt:lpstr>Cyc https://www.cyc.com/ </vt:lpstr>
      <vt:lpstr>Wikidata “Ontology”</vt:lpstr>
      <vt:lpstr>PowerPoint Presentation</vt:lpstr>
      <vt:lpstr>instance of (P31)</vt:lpstr>
      <vt:lpstr>subclass of (P279)</vt:lpstr>
      <vt:lpstr>“Classes” Are Items (e.g., Human)</vt:lpstr>
      <vt:lpstr>Large Class Hierarchy</vt:lpstr>
      <vt:lpstr>Properties</vt:lpstr>
      <vt:lpstr>PowerPoint Presentation</vt:lpstr>
      <vt:lpstr>PowerPoint Presentation</vt:lpstr>
      <vt:lpstr>Properties By Type (Total 8,228*) </vt:lpstr>
      <vt:lpstr>Property Explorer https://tools.wmflabs.org/prop-explorer/ </vt:lpstr>
      <vt:lpstr>List Of Properties https://www.wikidata.org/wiki/Wikidata:Database_reports/List_of_properties/all </vt:lpstr>
      <vt:lpstr>Wikidata Data Modeling</vt:lpstr>
      <vt:lpstr>PowerPoint Presentation</vt:lpstr>
      <vt:lpstr>PowerPoint Presentation</vt:lpstr>
      <vt:lpstr>DBpedia Class Hierarchy (Person) http://mappings.dbpedia.org/server/ontology/classes/ </vt:lpstr>
      <vt:lpstr>Wikidata Models Use Roles</vt:lpstr>
      <vt:lpstr>Wikidata Occupations Hierarchy</vt:lpstr>
      <vt:lpstr>Pluto Is Instance Of ???</vt:lpstr>
      <vt:lpstr>RDF Data Model</vt:lpstr>
      <vt:lpstr>Edges Are Statements (Reification)</vt:lpstr>
      <vt:lpstr>Truthy Statements</vt:lpstr>
      <vt:lpstr>RDF Model</vt:lpstr>
      <vt:lpstr>RDF Model</vt:lpstr>
      <vt:lpstr>Wikidata RDF Format https://www.mediawiki.org/wiki/Wikibase/Indexing/RDF_Dump_Format </vt:lpstr>
      <vt:lpstr>RDF Representation</vt:lpstr>
      <vt:lpstr>RDF Representation</vt:lpstr>
      <vt:lpstr>RDF Representation</vt:lpstr>
      <vt:lpstr>Wikidata Statistics</vt:lpstr>
      <vt:lpstr>https://grafana.wikimedia.org/d/000000175/ </vt:lpstr>
      <vt:lpstr>Google Trends</vt:lpstr>
      <vt:lpstr>https://wikidata.wikiscan.org </vt:lpstr>
      <vt:lpstr>https://wikidata.wikiscan.org/hours </vt:lpstr>
      <vt:lpstr>https://www.wikidata.org/wiki/Wikidata:Status_updates </vt:lpstr>
      <vt:lpstr>Keeping Up With New Developments https://www.wikidata.org/wiki/Wikidata:Development_plan </vt:lpstr>
      <vt:lpstr>Wikidata Summary</vt:lpstr>
    </vt:vector>
  </TitlesOfParts>
  <Company>USC/ISI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Subtitle</dc:title>
  <dc:creator>dgarijo</dc:creator>
  <cp:lastModifiedBy>dgarijo</cp:lastModifiedBy>
  <cp:revision>199</cp:revision>
  <dcterms:created xsi:type="dcterms:W3CDTF">2019-09-18T23:52:48Z</dcterms:created>
  <dcterms:modified xsi:type="dcterms:W3CDTF">2019-11-27T23:57:45Z</dcterms:modified>
</cp:coreProperties>
</file>